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02" r:id="rId2"/>
    <p:sldId id="259" r:id="rId3"/>
    <p:sldId id="260" r:id="rId4"/>
    <p:sldId id="307" r:id="rId5"/>
    <p:sldId id="308" r:id="rId6"/>
    <p:sldId id="309" r:id="rId7"/>
    <p:sldId id="310" r:id="rId8"/>
    <p:sldId id="311" r:id="rId9"/>
    <p:sldId id="312" r:id="rId10"/>
    <p:sldId id="313"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349" r:id="rId25"/>
    <p:sldId id="350" r:id="rId26"/>
    <p:sldId id="351" r:id="rId27"/>
    <p:sldId id="352" r:id="rId28"/>
    <p:sldId id="353" r:id="rId29"/>
    <p:sldId id="354" r:id="rId30"/>
    <p:sldId id="355" r:id="rId31"/>
    <p:sldId id="296" r:id="rId32"/>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301"/>
    <a:srgbClr val="34495E"/>
    <a:srgbClr val="202A36"/>
    <a:srgbClr val="595959"/>
    <a:srgbClr val="039483"/>
    <a:srgbClr val="0164A7"/>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72414" autoAdjust="0"/>
  </p:normalViewPr>
  <p:slideViewPr>
    <p:cSldViewPr showGuides="1">
      <p:cViewPr>
        <p:scale>
          <a:sx n="75" d="100"/>
          <a:sy n="75" d="100"/>
        </p:scale>
        <p:origin x="1392" y="232"/>
      </p:cViewPr>
      <p:guideLst>
        <p:guide pos="3841"/>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t>2018/5/16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t>‹#›</a:t>
            </a:fld>
            <a:endParaRPr lang="zh-CN" altLang="en-US"/>
          </a:p>
        </p:txBody>
      </p:sp>
    </p:spTree>
    <p:extLst>
      <p:ext uri="{BB962C8B-B14F-4D97-AF65-F5344CB8AC3E}">
        <p14:creationId xmlns:p14="http://schemas.microsoft.com/office/powerpoint/2010/main" val="135922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a:t>
            </a:fld>
            <a:endParaRPr lang="zh-CN" altLang="en-US"/>
          </a:p>
        </p:txBody>
      </p:sp>
    </p:spTree>
    <p:extLst>
      <p:ext uri="{BB962C8B-B14F-4D97-AF65-F5344CB8AC3E}">
        <p14:creationId xmlns:p14="http://schemas.microsoft.com/office/powerpoint/2010/main" val="3651059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10</a:t>
            </a:fld>
            <a:endParaRPr lang="zh-CN" altLang="en-US"/>
          </a:p>
        </p:txBody>
      </p:sp>
    </p:spTree>
    <p:extLst>
      <p:ext uri="{BB962C8B-B14F-4D97-AF65-F5344CB8AC3E}">
        <p14:creationId xmlns:p14="http://schemas.microsoft.com/office/powerpoint/2010/main" val="670197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11</a:t>
            </a:fld>
            <a:endParaRPr lang="zh-CN" altLang="en-US"/>
          </a:p>
        </p:txBody>
      </p:sp>
    </p:spTree>
    <p:extLst>
      <p:ext uri="{BB962C8B-B14F-4D97-AF65-F5344CB8AC3E}">
        <p14:creationId xmlns:p14="http://schemas.microsoft.com/office/powerpoint/2010/main" val="1716037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oil prices---- the Brent crude oil prices</a:t>
            </a:r>
            <a:r>
              <a:rPr lang="zh-CN" altLang="zh-CN" dirty="0"/>
              <a:t> </a:t>
            </a:r>
            <a:r>
              <a:rPr lang="en-US" altLang="zh-CN" dirty="0"/>
              <a:t>(since the Brent price plays a role of benchmark in two-third of trade volumes in international oil market and it is</a:t>
            </a:r>
            <a:r>
              <a:rPr lang="en-US" altLang="zh-CN" b="1" dirty="0"/>
              <a:t> </a:t>
            </a:r>
            <a:r>
              <a:rPr lang="en-US" altLang="zh-CN" dirty="0"/>
              <a:t>flexible in avoiding risk</a:t>
            </a:r>
            <a:r>
              <a:rPr lang="zh-CN" altLang="zh-CN" dirty="0"/>
              <a:t> </a:t>
            </a:r>
            <a:r>
              <a:rPr lang="en-US" altLang="zh-CN" dirty="0" smtClean="0"/>
              <a:t>)</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First</a:t>
            </a:r>
            <a:r>
              <a:rPr lang="zh-CN" altLang="en-US" dirty="0" smtClean="0"/>
              <a:t> </a:t>
            </a:r>
            <a:r>
              <a:rPr lang="en-US" altLang="zh-CN" dirty="0" smtClean="0"/>
              <a:t>of</a:t>
            </a:r>
            <a:r>
              <a:rPr lang="zh-CN" altLang="en-US" dirty="0" smtClean="0"/>
              <a:t> </a:t>
            </a:r>
            <a:r>
              <a:rPr lang="en-US" altLang="zh-CN" dirty="0" smtClean="0"/>
              <a:t>all let me introduce</a:t>
            </a:r>
            <a:r>
              <a:rPr lang="en-US" altLang="zh-CN" baseline="0" dirty="0" smtClean="0"/>
              <a:t> the methodology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There are three variables including 123, the first one is secondary data from database of us energy information administration, the other two variables are from </a:t>
            </a:r>
            <a:r>
              <a:rPr lang="mr-IN" altLang="zh-CN"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The time range is from</a:t>
            </a:r>
            <a:r>
              <a:rPr lang="mr-IN" altLang="zh-CN" baseline="0" dirty="0" smtClean="0"/>
              <a:t>…</a:t>
            </a:r>
            <a:r>
              <a:rPr lang="en-US" altLang="zh-CN" baseline="0" dirty="0" smtClean="0"/>
              <a:t> to</a:t>
            </a:r>
            <a:r>
              <a:rPr lang="mr-IN" altLang="zh-CN" baseline="0" dirty="0" smtClean="0"/>
              <a:t>…</a:t>
            </a:r>
            <a:r>
              <a:rPr lang="en-US" altLang="zh-CN" baseline="0" dirty="0" smtClean="0"/>
              <a:t> and because the minimum unit of </a:t>
            </a:r>
            <a:r>
              <a:rPr lang="en-US" altLang="zh-CN" baseline="0" dirty="0" err="1" smtClean="0"/>
              <a:t>gdp</a:t>
            </a:r>
            <a:r>
              <a:rPr lang="en-US" altLang="zh-CN" baseline="0" dirty="0" smtClean="0"/>
              <a:t> and </a:t>
            </a:r>
            <a:r>
              <a:rPr lang="en-US" altLang="zh-CN" baseline="0" dirty="0" err="1" smtClean="0"/>
              <a:t>cpi</a:t>
            </a:r>
            <a:r>
              <a:rPr lang="en-US" altLang="zh-CN" baseline="0" dirty="0" smtClean="0"/>
              <a:t> is </a:t>
            </a:r>
            <a:r>
              <a:rPr lang="en-US" altLang="zh-CN" baseline="0" dirty="0" err="1" smtClean="0"/>
              <a:t>month,we</a:t>
            </a:r>
            <a:r>
              <a:rPr lang="en-US" altLang="zh-CN" baseline="0" dirty="0" smtClean="0"/>
              <a:t> transfer the daily </a:t>
            </a:r>
            <a:r>
              <a:rPr lang="en-US" altLang="zh-CN" baseline="0" dirty="0" err="1" smtClean="0"/>
              <a:t>brent</a:t>
            </a:r>
            <a:r>
              <a:rPr lang="en-US" altLang="zh-CN" baseline="0" dirty="0" smtClean="0"/>
              <a:t> oil price into monthly data by averaging them </a:t>
            </a:r>
            <a:endParaRPr lang="en-US" altLang="zh-CN"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12</a:t>
            </a:fld>
            <a:endParaRPr lang="zh-CN" altLang="en-US"/>
          </a:p>
        </p:txBody>
      </p:sp>
    </p:spTree>
    <p:extLst>
      <p:ext uri="{BB962C8B-B14F-4D97-AF65-F5344CB8AC3E}">
        <p14:creationId xmlns:p14="http://schemas.microsoft.com/office/powerpoint/2010/main" val="1000137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a:t>
            </a:r>
            <a:r>
              <a:rPr lang="en-US" altLang="zh-CN" baseline="0" dirty="0" smtClean="0"/>
              <a:t> variables are showed as </a:t>
            </a:r>
            <a:r>
              <a:rPr lang="mr-IN" altLang="zh-CN" baseline="0" dirty="0" smtClean="0"/>
              <a:t>…</a:t>
            </a:r>
            <a:r>
              <a:rPr lang="en-US" altLang="zh-CN" baseline="0" dirty="0" smtClean="0"/>
              <a:t> in the model, the </a:t>
            </a:r>
            <a:r>
              <a:rPr lang="mr-IN" altLang="zh-CN" baseline="0" dirty="0" smtClean="0"/>
              <a:t>…</a:t>
            </a:r>
            <a:r>
              <a:rPr lang="en-US" altLang="zh-CN" baseline="0" dirty="0" smtClean="0"/>
              <a:t> means the difference between two adjacent data</a:t>
            </a:r>
            <a:endParaRPr lang="en-US" altLang="zh-CN"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13</a:t>
            </a:fld>
            <a:endParaRPr lang="zh-CN" altLang="en-US"/>
          </a:p>
        </p:txBody>
      </p:sp>
    </p:spTree>
    <p:extLst>
      <p:ext uri="{BB962C8B-B14F-4D97-AF65-F5344CB8AC3E}">
        <p14:creationId xmlns:p14="http://schemas.microsoft.com/office/powerpoint/2010/main" val="2314821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a:t>
            </a:r>
            <a:r>
              <a:rPr lang="en-US" altLang="zh-CN" baseline="0" dirty="0" smtClean="0"/>
              <a:t> for the framework, because</a:t>
            </a:r>
            <a:r>
              <a:rPr lang="mr-IN" altLang="zh-CN" baseline="0" dirty="0" smtClean="0"/>
              <a:t>…</a:t>
            </a:r>
            <a:r>
              <a:rPr lang="en-US" altLang="zh-CN" baseline="0" dirty="0" smtClean="0"/>
              <a:t>, the other factors are eliminated from the model. </a:t>
            </a:r>
            <a:r>
              <a:rPr lang="mr-IN" altLang="zh-CN" baseline="0" dirty="0" smtClean="0"/>
              <a:t>…</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14</a:t>
            </a:fld>
            <a:endParaRPr lang="zh-CN" altLang="en-US"/>
          </a:p>
        </p:txBody>
      </p:sp>
    </p:spTree>
    <p:extLst>
      <p:ext uri="{BB962C8B-B14F-4D97-AF65-F5344CB8AC3E}">
        <p14:creationId xmlns:p14="http://schemas.microsoft.com/office/powerpoint/2010/main" val="286412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a:t>
            </a:r>
            <a:r>
              <a:rPr lang="en-US" altLang="zh-CN" baseline="0" dirty="0"/>
              <a:t> </a:t>
            </a:r>
            <a:r>
              <a:rPr lang="en-US" altLang="zh-CN" baseline="0" dirty="0" smtClean="0"/>
              <a:t>our initial model is established as this, </a:t>
            </a:r>
            <a:r>
              <a:rPr lang="mr-IN" altLang="zh-CN" baseline="0" dirty="0" smtClean="0"/>
              <a:t>…</a:t>
            </a:r>
            <a:endParaRPr lang="en-US" altLang="zh-CN" dirty="0" smtClean="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15</a:t>
            </a:fld>
            <a:endParaRPr lang="zh-CN" altLang="en-US"/>
          </a:p>
        </p:txBody>
      </p:sp>
    </p:spTree>
    <p:extLst>
      <p:ext uri="{BB962C8B-B14F-4D97-AF65-F5344CB8AC3E}">
        <p14:creationId xmlns:p14="http://schemas.microsoft.com/office/powerpoint/2010/main" val="3248775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Then let</a:t>
            </a:r>
            <a:r>
              <a:rPr lang="en-US" altLang="zh-CN" baseline="0" dirty="0" smtClean="0"/>
              <a:t> me introduce the result description part</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16</a:t>
            </a:fld>
            <a:endParaRPr lang="zh-CN" altLang="en-US"/>
          </a:p>
        </p:txBody>
      </p:sp>
    </p:spTree>
    <p:extLst>
      <p:ext uri="{BB962C8B-B14F-4D97-AF65-F5344CB8AC3E}">
        <p14:creationId xmlns:p14="http://schemas.microsoft.com/office/powerpoint/2010/main" val="706906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 of all, we</a:t>
            </a:r>
            <a:r>
              <a:rPr lang="en-US" altLang="zh-CN" baseline="0" dirty="0" smtClean="0"/>
              <a:t> have to assure the data is stable to insert them in the model, because</a:t>
            </a:r>
            <a:r>
              <a:rPr lang="mr-IN" altLang="zh-CN" baseline="0" dirty="0" smtClean="0"/>
              <a:t>…</a:t>
            </a:r>
            <a:r>
              <a:rPr lang="en-US" altLang="zh-CN" baseline="0" dirty="0" smtClean="0"/>
              <a:t> so we</a:t>
            </a:r>
            <a:r>
              <a:rPr lang="mr-IN" altLang="zh-CN" baseline="0" dirty="0" smtClean="0"/>
              <a:t>…</a:t>
            </a:r>
            <a:r>
              <a:rPr lang="en-US" altLang="zh-CN" baseline="0" dirty="0" smtClean="0"/>
              <a:t> then we can </a:t>
            </a:r>
            <a:r>
              <a:rPr lang="mr-IN" altLang="zh-CN" baseline="0" dirty="0" smtClean="0"/>
              <a:t>…</a:t>
            </a:r>
            <a:r>
              <a:rPr lang="en-US" altLang="zh-CN" baseline="0" dirty="0" smtClean="0"/>
              <a:t> as for the longitude, </a:t>
            </a:r>
            <a:r>
              <a:rPr lang="mr-IN" altLang="zh-CN" baseline="0" dirty="0" smtClean="0"/>
              <a:t>…</a:t>
            </a:r>
            <a:endParaRPr lang="en-US" altLang="zh-CN" baseline="0" dirty="0" smtClean="0"/>
          </a:p>
          <a:p>
            <a:r>
              <a:rPr lang="en-US" altLang="zh-CN" baseline="0" dirty="0" smtClean="0"/>
              <a:t>So generally, </a:t>
            </a:r>
            <a:r>
              <a:rPr lang="mr-IN" altLang="zh-CN" baseline="0" dirty="0" smtClean="0"/>
              <a:t>…</a:t>
            </a:r>
            <a:r>
              <a:rPr lang="en-US" altLang="zh-CN" baseline="0" dirty="0" smtClean="0"/>
              <a:t>and then </a:t>
            </a:r>
            <a:r>
              <a:rPr lang="mr-IN"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17</a:t>
            </a:fld>
            <a:endParaRPr lang="zh-CN" altLang="en-US"/>
          </a:p>
        </p:txBody>
      </p:sp>
    </p:spTree>
    <p:extLst>
      <p:ext uri="{BB962C8B-B14F-4D97-AF65-F5344CB8AC3E}">
        <p14:creationId xmlns:p14="http://schemas.microsoft.com/office/powerpoint/2010/main" val="4134006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Looking at the result of different variable. For</a:t>
            </a:r>
            <a:r>
              <a:rPr lang="en-US" altLang="zh-CN" baseline="0" dirty="0" smtClean="0"/>
              <a:t> </a:t>
            </a:r>
            <a:r>
              <a:rPr lang="en-US" altLang="zh-CN" baseline="0" dirty="0" err="1" smtClean="0"/>
              <a:t>gdp</a:t>
            </a:r>
            <a:r>
              <a:rPr lang="en-US" altLang="zh-CN" baseline="0" dirty="0" smtClean="0"/>
              <a:t>, the stable status of data is 2 difference because </a:t>
            </a:r>
            <a:r>
              <a:rPr lang="mr-IN" altLang="zh-CN" baseline="0" dirty="0" smtClean="0"/>
              <a:t>…</a:t>
            </a:r>
            <a:endParaRPr lang="en-US" altLang="zh-CN" baseline="0" dirty="0" smtClean="0"/>
          </a:p>
          <a:p>
            <a:r>
              <a:rPr lang="en-US" altLang="zh-CN" baseline="0" dirty="0" smtClean="0"/>
              <a:t>As for the result  of </a:t>
            </a:r>
            <a:r>
              <a:rPr lang="en-US" altLang="zh-CN" baseline="0" dirty="0" err="1" smtClean="0"/>
              <a:t>cpi</a:t>
            </a:r>
            <a:r>
              <a:rPr lang="en-US" altLang="zh-CN" baseline="0" dirty="0" smtClean="0"/>
              <a:t>, </a:t>
            </a:r>
            <a:r>
              <a:rPr lang="mr-IN"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18</a:t>
            </a:fld>
            <a:endParaRPr lang="zh-CN" altLang="en-US"/>
          </a:p>
        </p:txBody>
      </p:sp>
    </p:spTree>
    <p:extLst>
      <p:ext uri="{BB962C8B-B14F-4D97-AF65-F5344CB8AC3E}">
        <p14:creationId xmlns:p14="http://schemas.microsoft.com/office/powerpoint/2010/main" val="3827599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a:t>
            </a:r>
            <a:r>
              <a:rPr lang="en-US" altLang="zh-CN" baseline="0" dirty="0" smtClean="0"/>
              <a:t> for the test for </a:t>
            </a:r>
            <a:r>
              <a:rPr lang="en-US" altLang="zh-CN" baseline="0" dirty="0" err="1" smtClean="0"/>
              <a:t>brent</a:t>
            </a:r>
            <a:r>
              <a:rPr lang="en-US" altLang="zh-CN" baseline="0" dirty="0" smtClean="0"/>
              <a:t>, the stable status for </a:t>
            </a:r>
            <a:r>
              <a:rPr lang="en-US" altLang="zh-CN" baseline="0" dirty="0" err="1" smtClean="0"/>
              <a:t>brent</a:t>
            </a:r>
            <a:r>
              <a:rPr lang="en-US" altLang="zh-CN" baseline="0" dirty="0" smtClean="0"/>
              <a:t> oil is 1 difference, </a:t>
            </a:r>
            <a:r>
              <a:rPr lang="mr-IN" altLang="zh-CN" baseline="0" dirty="0" smtClean="0"/>
              <a:t>…</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19</a:t>
            </a:fld>
            <a:endParaRPr lang="zh-CN" altLang="en-US"/>
          </a:p>
        </p:txBody>
      </p:sp>
    </p:spTree>
    <p:extLst>
      <p:ext uri="{BB962C8B-B14F-4D97-AF65-F5344CB8AC3E}">
        <p14:creationId xmlns:p14="http://schemas.microsoft.com/office/powerpoint/2010/main" val="1144178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mr-IN" altLang="zh-CN" dirty="0" smtClean="0"/>
              <a:t>…</a:t>
            </a:r>
            <a:r>
              <a:rPr lang="en-US" altLang="zh-CN" dirty="0" smtClean="0"/>
              <a:t>.and </a:t>
            </a:r>
            <a:r>
              <a:rPr lang="mr-IN" altLang="zh-CN" dirty="0" smtClean="0"/>
              <a:t>…</a:t>
            </a:r>
            <a:endParaRPr lang="en-US" altLang="zh-CN" dirty="0" smtClean="0"/>
          </a:p>
          <a:p>
            <a:r>
              <a:rPr lang="en-US" altLang="zh-CN" dirty="0" smtClean="0"/>
              <a:t>Looking at the </a:t>
            </a:r>
            <a:r>
              <a:rPr lang="mr-IN" altLang="zh-CN" dirty="0" smtClean="0"/>
              <a:t>…</a:t>
            </a:r>
            <a:r>
              <a:rPr lang="en-US" altLang="zh-CN" dirty="0" smtClean="0"/>
              <a:t>graph of result,</a:t>
            </a:r>
            <a:r>
              <a:rPr lang="mr-IN" altLang="zh-CN" dirty="0" smtClean="0"/>
              <a:t>…</a:t>
            </a:r>
            <a:r>
              <a:rPr lang="en-US" altLang="zh-CN" dirty="0" smtClean="0"/>
              <a:t>and </a:t>
            </a:r>
            <a:r>
              <a:rPr lang="mr-IN" altLang="zh-CN" dirty="0" smtClean="0"/>
              <a:t>…</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20</a:t>
            </a:fld>
            <a:endParaRPr lang="zh-CN" altLang="en-US"/>
          </a:p>
        </p:txBody>
      </p:sp>
    </p:spTree>
    <p:extLst>
      <p:ext uri="{BB962C8B-B14F-4D97-AF65-F5344CB8AC3E}">
        <p14:creationId xmlns:p14="http://schemas.microsoft.com/office/powerpoint/2010/main" val="2081439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Looking at the</a:t>
            </a:r>
            <a:r>
              <a:rPr lang="en-US" altLang="zh-CN" baseline="0" dirty="0" smtClean="0"/>
              <a:t> graph of estimation graph, </a:t>
            </a:r>
            <a:r>
              <a:rPr lang="mr-IN" altLang="zh-CN" dirty="0" smtClean="0"/>
              <a:t>…</a:t>
            </a:r>
            <a:r>
              <a:rPr lang="en-US" altLang="zh-CN" dirty="0" smtClean="0"/>
              <a:t> and</a:t>
            </a:r>
            <a:r>
              <a:rPr lang="mr-IN" altLang="zh-CN" dirty="0" smtClean="0"/>
              <a:t>…</a:t>
            </a:r>
            <a:r>
              <a:rPr lang="en-US" altLang="zh-CN" dirty="0" smtClean="0"/>
              <a:t> and </a:t>
            </a:r>
            <a:r>
              <a:rPr lang="mr-IN" altLang="zh-CN" dirty="0" smtClean="0"/>
              <a:t>…</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21</a:t>
            </a:fld>
            <a:endParaRPr lang="zh-CN" altLang="en-US"/>
          </a:p>
        </p:txBody>
      </p:sp>
    </p:spTree>
    <p:extLst>
      <p:ext uri="{BB962C8B-B14F-4D97-AF65-F5344CB8AC3E}">
        <p14:creationId xmlns:p14="http://schemas.microsoft.com/office/powerpoint/2010/main" val="3396595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mr-IN" altLang="zh-CN" dirty="0" smtClean="0"/>
              <a:t>…</a:t>
            </a:r>
            <a:r>
              <a:rPr lang="en-US" altLang="zh-CN" dirty="0" smtClean="0"/>
              <a:t>as the graph shows,</a:t>
            </a:r>
            <a:r>
              <a:rPr lang="mr-IN" altLang="zh-CN" dirty="0" smtClean="0"/>
              <a:t>…</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22</a:t>
            </a:fld>
            <a:endParaRPr lang="zh-CN" altLang="en-US"/>
          </a:p>
        </p:txBody>
      </p:sp>
    </p:spTree>
    <p:extLst>
      <p:ext uri="{BB962C8B-B14F-4D97-AF65-F5344CB8AC3E}">
        <p14:creationId xmlns:p14="http://schemas.microsoft.com/office/powerpoint/2010/main" val="775251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the final formula</a:t>
            </a:r>
            <a:r>
              <a:rPr lang="en-US" altLang="zh-CN" baseline="0" dirty="0" smtClean="0"/>
              <a:t> is showed as this </a:t>
            </a:r>
            <a:r>
              <a:rPr lang="mr-IN"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23</a:t>
            </a:fld>
            <a:endParaRPr lang="zh-CN" altLang="en-US"/>
          </a:p>
        </p:txBody>
      </p:sp>
    </p:spTree>
    <p:extLst>
      <p:ext uri="{BB962C8B-B14F-4D97-AF65-F5344CB8AC3E}">
        <p14:creationId xmlns:p14="http://schemas.microsoft.com/office/powerpoint/2010/main" val="599099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24</a:t>
            </a:fld>
            <a:endParaRPr lang="zh-CN" altLang="en-US"/>
          </a:p>
        </p:txBody>
      </p:sp>
    </p:spTree>
    <p:extLst>
      <p:ext uri="{BB962C8B-B14F-4D97-AF65-F5344CB8AC3E}">
        <p14:creationId xmlns:p14="http://schemas.microsoft.com/office/powerpoint/2010/main" val="171458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25</a:t>
            </a:fld>
            <a:endParaRPr lang="zh-CN" altLang="en-US"/>
          </a:p>
        </p:txBody>
      </p:sp>
    </p:spTree>
    <p:extLst>
      <p:ext uri="{BB962C8B-B14F-4D97-AF65-F5344CB8AC3E}">
        <p14:creationId xmlns:p14="http://schemas.microsoft.com/office/powerpoint/2010/main" val="1060616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26</a:t>
            </a:fld>
            <a:endParaRPr lang="zh-CN" altLang="en-US"/>
          </a:p>
        </p:txBody>
      </p:sp>
    </p:spTree>
    <p:extLst>
      <p:ext uri="{BB962C8B-B14F-4D97-AF65-F5344CB8AC3E}">
        <p14:creationId xmlns:p14="http://schemas.microsoft.com/office/powerpoint/2010/main" val="1428208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27</a:t>
            </a:fld>
            <a:endParaRPr lang="zh-CN" altLang="en-US"/>
          </a:p>
        </p:txBody>
      </p:sp>
    </p:spTree>
    <p:extLst>
      <p:ext uri="{BB962C8B-B14F-4D97-AF65-F5344CB8AC3E}">
        <p14:creationId xmlns:p14="http://schemas.microsoft.com/office/powerpoint/2010/main" val="2669738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28</a:t>
            </a:fld>
            <a:endParaRPr lang="zh-CN" altLang="en-US"/>
          </a:p>
        </p:txBody>
      </p:sp>
    </p:spTree>
    <p:extLst>
      <p:ext uri="{BB962C8B-B14F-4D97-AF65-F5344CB8AC3E}">
        <p14:creationId xmlns:p14="http://schemas.microsoft.com/office/powerpoint/2010/main" val="331829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29</a:t>
            </a:fld>
            <a:endParaRPr lang="zh-CN" altLang="en-US"/>
          </a:p>
        </p:txBody>
      </p:sp>
    </p:spTree>
    <p:extLst>
      <p:ext uri="{BB962C8B-B14F-4D97-AF65-F5344CB8AC3E}">
        <p14:creationId xmlns:p14="http://schemas.microsoft.com/office/powerpoint/2010/main" val="2097812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u="none" strike="noStrike" kern="1200" dirty="0">
                <a:solidFill>
                  <a:schemeClr val="tx1"/>
                </a:solidFill>
                <a:effectLst/>
                <a:latin typeface="+mn-lt"/>
                <a:ea typeface="+mn-ea"/>
                <a:cs typeface="+mn-cs"/>
              </a:rPr>
              <a:t>NYMEX – The New York Mercantile Exchange </a:t>
            </a:r>
          </a:p>
          <a:p>
            <a:r>
              <a:rPr lang="en-GB" altLang="zh-CN" sz="1200" b="0" i="0" u="none" strike="noStrike" kern="1200" dirty="0">
                <a:solidFill>
                  <a:schemeClr val="tx1"/>
                </a:solidFill>
                <a:effectLst/>
                <a:latin typeface="+mn-lt"/>
                <a:ea typeface="+mn-ea"/>
                <a:cs typeface="+mn-cs"/>
              </a:rPr>
              <a:t>IPE - The International Petroleum Exchange </a:t>
            </a:r>
          </a:p>
          <a:p>
            <a:r>
              <a:rPr lang="en-GB" altLang="zh-CN" sz="1200" b="0" i="0" u="none" strike="noStrike" kern="1200" dirty="0">
                <a:solidFill>
                  <a:schemeClr val="tx1"/>
                </a:solidFill>
                <a:effectLst/>
                <a:latin typeface="+mn-lt"/>
                <a:ea typeface="+mn-ea"/>
                <a:cs typeface="+mn-cs"/>
              </a:rPr>
              <a:t>SGX – The Singapore Exchange</a:t>
            </a:r>
          </a:p>
        </p:txBody>
      </p:sp>
      <p:sp>
        <p:nvSpPr>
          <p:cNvPr id="4" name="灯片编号占位符 3"/>
          <p:cNvSpPr>
            <a:spLocks noGrp="1"/>
          </p:cNvSpPr>
          <p:nvPr>
            <p:ph type="sldNum" sz="quarter" idx="10"/>
          </p:nvPr>
        </p:nvSpPr>
        <p:spPr/>
        <p:txBody>
          <a:bodyPr/>
          <a:lstStyle/>
          <a:p>
            <a:fld id="{FE5ACBAC-C8EB-45CA-967B-DC24F1263EAE}" type="slidenum">
              <a:rPr lang="zh-CN" altLang="en-US" smtClean="0"/>
              <a:t>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30</a:t>
            </a:fld>
            <a:endParaRPr lang="zh-CN" altLang="en-US"/>
          </a:p>
        </p:txBody>
      </p:sp>
    </p:spTree>
    <p:extLst>
      <p:ext uri="{BB962C8B-B14F-4D97-AF65-F5344CB8AC3E}">
        <p14:creationId xmlns:p14="http://schemas.microsoft.com/office/powerpoint/2010/main" val="2489106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E5ACBAC-C8EB-45CA-967B-DC24F1263EAE}" type="slidenum">
              <a:rPr lang="zh-CN" altLang="en-US" smtClean="0"/>
              <a:t>4</a:t>
            </a:fld>
            <a:endParaRPr lang="zh-CN" altLang="en-US"/>
          </a:p>
        </p:txBody>
      </p:sp>
    </p:spTree>
    <p:extLst>
      <p:ext uri="{BB962C8B-B14F-4D97-AF65-F5344CB8AC3E}">
        <p14:creationId xmlns:p14="http://schemas.microsoft.com/office/powerpoint/2010/main" val="1311079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5</a:t>
            </a:fld>
            <a:endParaRPr lang="zh-CN" altLang="en-US"/>
          </a:p>
        </p:txBody>
      </p:sp>
    </p:spTree>
    <p:extLst>
      <p:ext uri="{BB962C8B-B14F-4D97-AF65-F5344CB8AC3E}">
        <p14:creationId xmlns:p14="http://schemas.microsoft.com/office/powerpoint/2010/main" val="3845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6</a:t>
            </a:fld>
            <a:endParaRPr lang="zh-CN" altLang="en-US"/>
          </a:p>
        </p:txBody>
      </p:sp>
    </p:spTree>
    <p:extLst>
      <p:ext uri="{BB962C8B-B14F-4D97-AF65-F5344CB8AC3E}">
        <p14:creationId xmlns:p14="http://schemas.microsoft.com/office/powerpoint/2010/main" val="3504261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7</a:t>
            </a:fld>
            <a:endParaRPr lang="zh-CN" altLang="en-US"/>
          </a:p>
        </p:txBody>
      </p:sp>
    </p:spTree>
    <p:extLst>
      <p:ext uri="{BB962C8B-B14F-4D97-AF65-F5344CB8AC3E}">
        <p14:creationId xmlns:p14="http://schemas.microsoft.com/office/powerpoint/2010/main" val="385241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8</a:t>
            </a:fld>
            <a:endParaRPr lang="zh-CN" altLang="en-US"/>
          </a:p>
        </p:txBody>
      </p:sp>
    </p:spTree>
    <p:extLst>
      <p:ext uri="{BB962C8B-B14F-4D97-AF65-F5344CB8AC3E}">
        <p14:creationId xmlns:p14="http://schemas.microsoft.com/office/powerpoint/2010/main" val="514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9</a:t>
            </a:fld>
            <a:endParaRPr lang="zh-CN" altLang="en-US"/>
          </a:p>
        </p:txBody>
      </p:sp>
    </p:spTree>
    <p:extLst>
      <p:ext uri="{BB962C8B-B14F-4D97-AF65-F5344CB8AC3E}">
        <p14:creationId xmlns:p14="http://schemas.microsoft.com/office/powerpoint/2010/main" val="3766256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2018/5/16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7244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2018/5/16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450307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2018/5/16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69958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2018/5/16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829040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2018/5/16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13606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2018/5/16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9193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E08AF93-F015-4E02-9910-15C5CE4FE8B2}" type="datetimeFigureOut">
              <a:rPr lang="zh-CN" altLang="en-US" smtClean="0"/>
              <a:t>2018/5/16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7368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E08AF93-F015-4E02-9910-15C5CE4FE8B2}" type="datetimeFigureOut">
              <a:rPr lang="zh-CN" altLang="en-US" smtClean="0"/>
              <a:t>2018/5/16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941723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t>2018/5/16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54233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2018/5/16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0906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2018/5/16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9969634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t>2018/5/16</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967040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743372" y="1883"/>
            <a:ext cx="10708430" cy="1338885"/>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743372" y="1777494"/>
            <a:ext cx="10708430" cy="50786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4495E"/>
              </a:solidFill>
            </a:endParaRPr>
          </a:p>
        </p:txBody>
      </p:sp>
      <p:sp>
        <p:nvSpPr>
          <p:cNvPr id="93" name="Freeform 284"/>
          <p:cNvSpPr>
            <a:spLocks noEditPoints="1"/>
          </p:cNvSpPr>
          <p:nvPr/>
        </p:nvSpPr>
        <p:spPr bwMode="auto">
          <a:xfrm>
            <a:off x="5557527" y="1919241"/>
            <a:ext cx="1080120" cy="915081"/>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94" name="TextBox 7"/>
          <p:cNvSpPr>
            <a:spLocks noChangeArrowheads="1"/>
          </p:cNvSpPr>
          <p:nvPr/>
        </p:nvSpPr>
        <p:spPr bwMode="auto">
          <a:xfrm>
            <a:off x="1149718" y="2974186"/>
            <a:ext cx="989573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200" b="1" dirty="0">
                <a:solidFill>
                  <a:srgbClr val="FBC301"/>
                </a:solidFill>
                <a:latin typeface="微软雅黑" pitchFamily="34" charset="-122"/>
                <a:ea typeface="微软雅黑" pitchFamily="34" charset="-122"/>
                <a:sym typeface="微软雅黑" pitchFamily="34" charset="-122"/>
              </a:rPr>
              <a:t>THE SIGNIFICANCE OF IMPACT FROM INTERNATIONAL CRUDE OIL PRICE ON CHINESE MACRO ECONOMY</a:t>
            </a:r>
            <a:endParaRPr lang="zh-CN" altLang="en-US" sz="3200" b="1" dirty="0">
              <a:solidFill>
                <a:srgbClr val="FBC301"/>
              </a:solidFill>
              <a:latin typeface="微软雅黑" pitchFamily="34" charset="-122"/>
              <a:ea typeface="微软雅黑" pitchFamily="34" charset="-122"/>
              <a:sym typeface="微软雅黑" pitchFamily="34" charset="-122"/>
            </a:endParaRPr>
          </a:p>
        </p:txBody>
      </p:sp>
      <p:cxnSp>
        <p:nvCxnSpPr>
          <p:cNvPr id="95" name="直接连接符 94"/>
          <p:cNvCxnSpPr/>
          <p:nvPr/>
        </p:nvCxnSpPr>
        <p:spPr>
          <a:xfrm>
            <a:off x="3609435" y="4486354"/>
            <a:ext cx="4976304"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96" name="TextBox 7"/>
          <p:cNvSpPr>
            <a:spLocks noChangeArrowheads="1"/>
          </p:cNvSpPr>
          <p:nvPr/>
        </p:nvSpPr>
        <p:spPr bwMode="auto">
          <a:xfrm>
            <a:off x="6226913" y="4923081"/>
            <a:ext cx="4428491" cy="11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50000"/>
              </a:lnSpc>
              <a:spcBef>
                <a:spcPts val="0"/>
              </a:spcBef>
              <a:spcAft>
                <a:spcPts val="0"/>
              </a:spcAft>
              <a:defRPr/>
            </a:pPr>
            <a:r>
              <a:rPr lang="en-US" altLang="zh-CN" b="1" dirty="0">
                <a:solidFill>
                  <a:schemeClr val="bg1"/>
                </a:solidFill>
                <a:latin typeface="微软雅黑" pitchFamily="34" charset="-122"/>
                <a:ea typeface="微软雅黑" pitchFamily="34" charset="-122"/>
                <a:sym typeface="微软雅黑" pitchFamily="34" charset="-122"/>
              </a:rPr>
              <a:t>Presented by:</a:t>
            </a:r>
          </a:p>
          <a:p>
            <a:pPr algn="r" fontAlgn="auto">
              <a:lnSpc>
                <a:spcPct val="150000"/>
              </a:lnSpc>
              <a:spcBef>
                <a:spcPts val="0"/>
              </a:spcBef>
              <a:spcAft>
                <a:spcPts val="0"/>
              </a:spcAft>
              <a:defRPr/>
            </a:pPr>
            <a:r>
              <a:rPr lang="en-US" altLang="zh-CN" b="1" dirty="0">
                <a:solidFill>
                  <a:srgbClr val="FBC301"/>
                </a:solidFill>
                <a:latin typeface="微软雅黑" pitchFamily="34" charset="-122"/>
                <a:ea typeface="微软雅黑" pitchFamily="34" charset="-122"/>
                <a:sym typeface="微软雅黑" pitchFamily="34" charset="-122"/>
              </a:rPr>
              <a:t>Xiang WEN (Gavin)   1430001100</a:t>
            </a:r>
          </a:p>
          <a:p>
            <a:pPr algn="r" fontAlgn="auto">
              <a:lnSpc>
                <a:spcPct val="150000"/>
              </a:lnSpc>
              <a:spcBef>
                <a:spcPts val="0"/>
              </a:spcBef>
              <a:spcAft>
                <a:spcPts val="0"/>
              </a:spcAft>
              <a:defRPr/>
            </a:pPr>
            <a:r>
              <a:rPr lang="en-US" altLang="zh-CN" b="1" dirty="0">
                <a:solidFill>
                  <a:srgbClr val="FBC301"/>
                </a:solidFill>
                <a:latin typeface="微软雅黑" pitchFamily="34" charset="-122"/>
                <a:ea typeface="微软雅黑" pitchFamily="34" charset="-122"/>
                <a:sym typeface="微软雅黑" pitchFamily="34" charset="-122"/>
              </a:rPr>
              <a:t>Weizhen KONG (Kurt)   1430001037</a:t>
            </a:r>
            <a:endParaRPr lang="zh-CN" altLang="en-US" b="1" dirty="0">
              <a:solidFill>
                <a:srgbClr val="FBC301"/>
              </a:solidFill>
              <a:latin typeface="微软雅黑" pitchFamily="34" charset="-122"/>
              <a:ea typeface="微软雅黑" pitchFamily="34" charset="-122"/>
              <a:sym typeface="微软雅黑" pitchFamily="34" charset="-122"/>
            </a:endParaRPr>
          </a:p>
        </p:txBody>
      </p:sp>
      <p:sp>
        <p:nvSpPr>
          <p:cNvPr id="14" name="文本框 13">
            <a:extLst>
              <a:ext uri="{FF2B5EF4-FFF2-40B4-BE49-F238E27FC236}">
                <a16:creationId xmlns:a16="http://schemas.microsoft.com/office/drawing/2014/main" xmlns="" id="{88CA7C2F-B94F-4E8E-8E60-D065C84B3CC5}"/>
              </a:ext>
            </a:extLst>
          </p:cNvPr>
          <p:cNvSpPr txBox="1"/>
          <p:nvPr/>
        </p:nvSpPr>
        <p:spPr>
          <a:xfrm>
            <a:off x="743372" y="440492"/>
            <a:ext cx="10708430" cy="523220"/>
          </a:xfrm>
          <a:prstGeom prst="rect">
            <a:avLst/>
          </a:prstGeom>
          <a:solidFill>
            <a:srgbClr val="FBC301"/>
          </a:solidFill>
        </p:spPr>
        <p:txBody>
          <a:bodyPr wrap="square" rtlCol="0">
            <a:spAutoFit/>
          </a:bodyPr>
          <a:lstStyle/>
          <a:p>
            <a:pPr algn="ctr"/>
            <a:r>
              <a:rPr lang="en-US" sz="2800" dirty="0">
                <a:solidFill>
                  <a:srgbClr val="202A36"/>
                </a:solidFill>
                <a:latin typeface="微软雅黑" panose="020B0503020204020204" pitchFamily="34" charset="-122"/>
                <a:ea typeface="微软雅黑" panose="020B0503020204020204" pitchFamily="34" charset="-122"/>
              </a:rPr>
              <a:t>GROUP 141 - FINAL YEAR PROJECT ORAL PRESENTATION</a:t>
            </a:r>
          </a:p>
        </p:txBody>
      </p:sp>
      <p:sp>
        <p:nvSpPr>
          <p:cNvPr id="13" name="TextBox 7">
            <a:extLst>
              <a:ext uri="{FF2B5EF4-FFF2-40B4-BE49-F238E27FC236}">
                <a16:creationId xmlns:a16="http://schemas.microsoft.com/office/drawing/2014/main" xmlns="" id="{B5E3B6AB-43C8-43F6-940E-BFC4295F33D7}"/>
              </a:ext>
            </a:extLst>
          </p:cNvPr>
          <p:cNvSpPr>
            <a:spLocks noChangeArrowheads="1"/>
          </p:cNvSpPr>
          <p:nvPr/>
        </p:nvSpPr>
        <p:spPr bwMode="auto">
          <a:xfrm>
            <a:off x="2083092" y="4925655"/>
            <a:ext cx="2804101" cy="36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lnSpc>
                <a:spcPct val="150000"/>
              </a:lnSpc>
              <a:spcBef>
                <a:spcPts val="0"/>
              </a:spcBef>
              <a:spcAft>
                <a:spcPts val="0"/>
              </a:spcAft>
              <a:defRPr/>
            </a:pPr>
            <a:r>
              <a:rPr lang="en-US" altLang="zh-CN" b="1" dirty="0">
                <a:solidFill>
                  <a:schemeClr val="bg1"/>
                </a:solidFill>
                <a:latin typeface="微软雅黑" pitchFamily="34" charset="-122"/>
                <a:ea typeface="微软雅黑" pitchFamily="34" charset="-122"/>
                <a:sym typeface="微软雅黑" pitchFamily="34" charset="-122"/>
              </a:rPr>
              <a:t>Supervisor:</a:t>
            </a:r>
            <a:r>
              <a:rPr lang="en-US" altLang="zh-CN" b="1" dirty="0">
                <a:solidFill>
                  <a:srgbClr val="FBC301"/>
                </a:solidFill>
                <a:latin typeface="微软雅黑" pitchFamily="34" charset="-122"/>
                <a:ea typeface="微软雅黑" pitchFamily="34" charset="-122"/>
                <a:sym typeface="微软雅黑" pitchFamily="34" charset="-122"/>
              </a:rPr>
              <a:t> Eric WONG</a:t>
            </a:r>
            <a:endParaRPr lang="zh-CN" altLang="en-US" b="1" dirty="0">
              <a:solidFill>
                <a:srgbClr val="FBC301"/>
              </a:solidFill>
              <a:latin typeface="微软雅黑" pitchFamily="34" charset="-122"/>
              <a:ea typeface="微软雅黑" pitchFamily="34" charset="-122"/>
              <a:sym typeface="微软雅黑" pitchFamily="34" charset="-122"/>
            </a:endParaRPr>
          </a:p>
        </p:txBody>
      </p:sp>
      <p:grpSp>
        <p:nvGrpSpPr>
          <p:cNvPr id="7" name="组合 6">
            <a:extLst>
              <a:ext uri="{FF2B5EF4-FFF2-40B4-BE49-F238E27FC236}">
                <a16:creationId xmlns:a16="http://schemas.microsoft.com/office/drawing/2014/main" xmlns="" id="{10A79B26-DC5E-4AA3-B475-33479278A1A9}"/>
              </a:ext>
            </a:extLst>
          </p:cNvPr>
          <p:cNvGrpSpPr/>
          <p:nvPr/>
        </p:nvGrpSpPr>
        <p:grpSpPr>
          <a:xfrm>
            <a:off x="841003" y="6060411"/>
            <a:ext cx="2952328" cy="714193"/>
            <a:chOff x="1301155" y="5540441"/>
            <a:chExt cx="3726127" cy="901382"/>
          </a:xfrm>
        </p:grpSpPr>
        <p:pic>
          <p:nvPicPr>
            <p:cNvPr id="4" name="图片 3">
              <a:extLst>
                <a:ext uri="{FF2B5EF4-FFF2-40B4-BE49-F238E27FC236}">
                  <a16:creationId xmlns:a16="http://schemas.microsoft.com/office/drawing/2014/main" xmlns="" id="{31250FF3-CC21-42F9-B731-4941F09FE55A}"/>
                </a:ext>
              </a:extLst>
            </p:cNvPr>
            <p:cNvPicPr>
              <a:picLocks noChangeAspect="1"/>
            </p:cNvPicPr>
            <p:nvPr/>
          </p:nvPicPr>
          <p:blipFill rotWithShape="1">
            <a:blip r:embed="rId3">
              <a:extLst>
                <a:ext uri="{28A0092B-C50C-407E-A947-70E740481C1C}">
                  <a14:useLocalDpi xmlns:a14="http://schemas.microsoft.com/office/drawing/2010/main" val="0"/>
                </a:ext>
              </a:extLst>
            </a:blip>
            <a:srcRect l="10508" t="56533" r="12306"/>
            <a:stretch/>
          </p:blipFill>
          <p:spPr>
            <a:xfrm>
              <a:off x="2097553" y="5540441"/>
              <a:ext cx="2929729" cy="901381"/>
            </a:xfrm>
            <a:prstGeom prst="rect">
              <a:avLst/>
            </a:prstGeom>
          </p:spPr>
        </p:pic>
        <p:pic>
          <p:nvPicPr>
            <p:cNvPr id="16" name="图片 15">
              <a:extLst>
                <a:ext uri="{FF2B5EF4-FFF2-40B4-BE49-F238E27FC236}">
                  <a16:creationId xmlns:a16="http://schemas.microsoft.com/office/drawing/2014/main" xmlns="" id="{7F5C5801-34EE-4DC6-BB39-C9EBD2DF02CA}"/>
                </a:ext>
              </a:extLst>
            </p:cNvPr>
            <p:cNvPicPr>
              <a:picLocks noChangeAspect="1"/>
            </p:cNvPicPr>
            <p:nvPr/>
          </p:nvPicPr>
          <p:blipFill rotWithShape="1">
            <a:blip r:embed="rId3">
              <a:extLst>
                <a:ext uri="{28A0092B-C50C-407E-A947-70E740481C1C}">
                  <a14:useLocalDpi xmlns:a14="http://schemas.microsoft.com/office/drawing/2010/main" val="0"/>
                </a:ext>
              </a:extLst>
            </a:blip>
            <a:srcRect l="35115" t="3164" r="33861" b="41961"/>
            <a:stretch/>
          </p:blipFill>
          <p:spPr>
            <a:xfrm>
              <a:off x="1301155" y="5540443"/>
              <a:ext cx="980008" cy="901380"/>
            </a:xfrm>
            <a:prstGeom prst="rect">
              <a:avLst/>
            </a:prstGeom>
          </p:spPr>
        </p:pic>
      </p:grpSp>
    </p:spTree>
    <p:extLst>
      <p:ext uri="{BB962C8B-B14F-4D97-AF65-F5344CB8AC3E}">
        <p14:creationId xmlns:p14="http://schemas.microsoft.com/office/powerpoint/2010/main" val="362823114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8" y="188640"/>
            <a:ext cx="2808313"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Statement of hypothesis</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xmlns="" id="{1F003CEF-15C5-4555-A6AA-AC5158CD3C3A}"/>
              </a:ext>
            </a:extLst>
          </p:cNvPr>
          <p:cNvGrpSpPr/>
          <p:nvPr/>
        </p:nvGrpSpPr>
        <p:grpSpPr>
          <a:xfrm>
            <a:off x="9412843" y="187549"/>
            <a:ext cx="2517392" cy="335507"/>
            <a:chOff x="9412843" y="187549"/>
            <a:chExt cx="2517392" cy="335507"/>
          </a:xfrm>
        </p:grpSpPr>
        <p:grpSp>
          <p:nvGrpSpPr>
            <p:cNvPr id="70" name="组合 69">
              <a:extLst>
                <a:ext uri="{FF2B5EF4-FFF2-40B4-BE49-F238E27FC236}">
                  <a16:creationId xmlns:a16="http://schemas.microsoft.com/office/drawing/2014/main" xmlns="" id="{3D0EF179-EAB7-4709-AFB5-C476E1F56814}"/>
                </a:ext>
              </a:extLst>
            </p:cNvPr>
            <p:cNvGrpSpPr/>
            <p:nvPr/>
          </p:nvGrpSpPr>
          <p:grpSpPr>
            <a:xfrm>
              <a:off x="9412843" y="187549"/>
              <a:ext cx="2517392" cy="335507"/>
              <a:chOff x="9412843" y="187549"/>
              <a:chExt cx="2517392" cy="335507"/>
            </a:xfrm>
          </p:grpSpPr>
          <p:sp>
            <p:nvSpPr>
              <p:cNvPr id="73" name="矩形 72">
                <a:extLst>
                  <a:ext uri="{FF2B5EF4-FFF2-40B4-BE49-F238E27FC236}">
                    <a16:creationId xmlns:a16="http://schemas.microsoft.com/office/drawing/2014/main" xmlns="" id="{B6D572DF-A82F-4E61-87D3-E440D072D48C}"/>
                  </a:ext>
                </a:extLst>
              </p:cNvPr>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4" name="矩形 73">
                <a:extLst>
                  <a:ext uri="{FF2B5EF4-FFF2-40B4-BE49-F238E27FC236}">
                    <a16:creationId xmlns:a16="http://schemas.microsoft.com/office/drawing/2014/main" xmlns="" id="{C82F5E54-E414-455E-A83D-5880E7158426}"/>
                  </a:ext>
                </a:extLst>
              </p:cNvPr>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71" name="文本框 9">
              <a:extLst>
                <a:ext uri="{FF2B5EF4-FFF2-40B4-BE49-F238E27FC236}">
                  <a16:creationId xmlns:a16="http://schemas.microsoft.com/office/drawing/2014/main" xmlns="" id="{790171F2-4CC2-4135-8F01-62B44C4770E9}"/>
                </a:ext>
              </a:extLst>
            </p:cNvPr>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One</a:t>
              </a:r>
              <a:endParaRPr lang="zh-CN" altLang="en-US" sz="1400" b="1" dirty="0">
                <a:solidFill>
                  <a:schemeClr val="bg1"/>
                </a:solidFill>
                <a:latin typeface="微软雅黑" pitchFamily="34" charset="-122"/>
                <a:ea typeface="微软雅黑" pitchFamily="34" charset="-122"/>
              </a:endParaRPr>
            </a:p>
          </p:txBody>
        </p:sp>
        <p:sp>
          <p:nvSpPr>
            <p:cNvPr id="72" name="文本框 9">
              <a:extLst>
                <a:ext uri="{FF2B5EF4-FFF2-40B4-BE49-F238E27FC236}">
                  <a16:creationId xmlns:a16="http://schemas.microsoft.com/office/drawing/2014/main" xmlns="" id="{CD5D1088-E5BE-4FD7-A683-F9D3687371A1}"/>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Introduction</a:t>
              </a:r>
              <a:endParaRPr lang="zh-CN" altLang="en-US" sz="1400" b="1" dirty="0">
                <a:solidFill>
                  <a:schemeClr val="bg1"/>
                </a:solidFill>
                <a:latin typeface="微软雅黑" pitchFamily="34" charset="-122"/>
                <a:ea typeface="微软雅黑" pitchFamily="34" charset="-122"/>
              </a:endParaRPr>
            </a:p>
          </p:txBody>
        </p:sp>
      </p:grpSp>
      <p:sp>
        <p:nvSpPr>
          <p:cNvPr id="49" name="Freeform 126">
            <a:extLst>
              <a:ext uri="{FF2B5EF4-FFF2-40B4-BE49-F238E27FC236}">
                <a16:creationId xmlns:a16="http://schemas.microsoft.com/office/drawing/2014/main" xmlns="" id="{A6BA856C-2027-45EB-8776-4BCA01D6BE82}"/>
              </a:ext>
            </a:extLst>
          </p:cNvPr>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4" name="组合 3">
            <a:extLst>
              <a:ext uri="{FF2B5EF4-FFF2-40B4-BE49-F238E27FC236}">
                <a16:creationId xmlns:a16="http://schemas.microsoft.com/office/drawing/2014/main" xmlns="" id="{917C4E38-D3F8-447E-9024-5F1CA0474AE0}"/>
              </a:ext>
            </a:extLst>
          </p:cNvPr>
          <p:cNvGrpSpPr/>
          <p:nvPr/>
        </p:nvGrpSpPr>
        <p:grpSpPr>
          <a:xfrm>
            <a:off x="1236412" y="1844824"/>
            <a:ext cx="9252829" cy="874398"/>
            <a:chOff x="1236412" y="1844824"/>
            <a:chExt cx="9252829" cy="874398"/>
          </a:xfrm>
        </p:grpSpPr>
        <p:sp>
          <p:nvSpPr>
            <p:cNvPr id="54" name="矩形 47"/>
            <p:cNvSpPr>
              <a:spLocks noChangeArrowheads="1"/>
            </p:cNvSpPr>
            <p:nvPr/>
          </p:nvSpPr>
          <p:spPr bwMode="auto">
            <a:xfrm>
              <a:off x="1921122" y="1844824"/>
              <a:ext cx="8568119" cy="87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800" b="1" dirty="0">
                  <a:solidFill>
                    <a:srgbClr val="34495E"/>
                  </a:solidFill>
                  <a:sym typeface="微软雅黑" pitchFamily="34" charset="-122"/>
                </a:rPr>
                <a:t>The change of oil price will positively influence the sensitivity of change in GDP </a:t>
              </a:r>
            </a:p>
          </p:txBody>
        </p:sp>
        <p:grpSp>
          <p:nvGrpSpPr>
            <p:cNvPr id="3" name="组合 2">
              <a:extLst>
                <a:ext uri="{FF2B5EF4-FFF2-40B4-BE49-F238E27FC236}">
                  <a16:creationId xmlns:a16="http://schemas.microsoft.com/office/drawing/2014/main" xmlns="" id="{2C07A9BC-F701-45AE-BCEF-467DFFCF9FF2}"/>
                </a:ext>
              </a:extLst>
            </p:cNvPr>
            <p:cNvGrpSpPr/>
            <p:nvPr/>
          </p:nvGrpSpPr>
          <p:grpSpPr>
            <a:xfrm>
              <a:off x="1236412" y="1844824"/>
              <a:ext cx="648072" cy="576064"/>
              <a:chOff x="1273051" y="1844824"/>
              <a:chExt cx="648072" cy="576064"/>
            </a:xfrm>
          </p:grpSpPr>
          <p:sp>
            <p:nvSpPr>
              <p:cNvPr id="51" name="Freeform 702">
                <a:extLst>
                  <a:ext uri="{FF2B5EF4-FFF2-40B4-BE49-F238E27FC236}">
                    <a16:creationId xmlns:a16="http://schemas.microsoft.com/office/drawing/2014/main" xmlns="" id="{6A5B492D-B88C-4DC3-87B0-AB66E948C45B}"/>
                  </a:ext>
                </a:extLst>
              </p:cNvPr>
              <p:cNvSpPr>
                <a:spLocks/>
              </p:cNvSpPr>
              <p:nvPr/>
            </p:nvSpPr>
            <p:spPr bwMode="auto">
              <a:xfrm>
                <a:off x="1273051" y="1844824"/>
                <a:ext cx="648072" cy="576064"/>
              </a:xfrm>
              <a:custGeom>
                <a:avLst/>
                <a:gdLst>
                  <a:gd name="T0" fmla="*/ 236 w 289"/>
                  <a:gd name="T1" fmla="*/ 0 h 263"/>
                  <a:gd name="T2" fmla="*/ 54 w 289"/>
                  <a:gd name="T3" fmla="*/ 0 h 263"/>
                  <a:gd name="T4" fmla="*/ 0 w 289"/>
                  <a:gd name="T5" fmla="*/ 54 h 263"/>
                  <a:gd name="T6" fmla="*/ 0 w 289"/>
                  <a:gd name="T7" fmla="*/ 156 h 263"/>
                  <a:gd name="T8" fmla="*/ 40 w 289"/>
                  <a:gd name="T9" fmla="*/ 208 h 263"/>
                  <a:gd name="T10" fmla="*/ 11 w 289"/>
                  <a:gd name="T11" fmla="*/ 244 h 263"/>
                  <a:gd name="T12" fmla="*/ 107 w 289"/>
                  <a:gd name="T13" fmla="*/ 210 h 263"/>
                  <a:gd name="T14" fmla="*/ 236 w 289"/>
                  <a:gd name="T15" fmla="*/ 210 h 263"/>
                  <a:gd name="T16" fmla="*/ 289 w 289"/>
                  <a:gd name="T17" fmla="*/ 156 h 263"/>
                  <a:gd name="T18" fmla="*/ 289 w 289"/>
                  <a:gd name="T19" fmla="*/ 54 h 263"/>
                  <a:gd name="T20" fmla="*/ 236 w 289"/>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263">
                    <a:moveTo>
                      <a:pt x="236" y="0"/>
                    </a:moveTo>
                    <a:cubicBezTo>
                      <a:pt x="54" y="0"/>
                      <a:pt x="54" y="0"/>
                      <a:pt x="54" y="0"/>
                    </a:cubicBezTo>
                    <a:cubicBezTo>
                      <a:pt x="24" y="0"/>
                      <a:pt x="0" y="24"/>
                      <a:pt x="0" y="54"/>
                    </a:cubicBezTo>
                    <a:cubicBezTo>
                      <a:pt x="0" y="156"/>
                      <a:pt x="0" y="156"/>
                      <a:pt x="0" y="156"/>
                    </a:cubicBezTo>
                    <a:cubicBezTo>
                      <a:pt x="0" y="181"/>
                      <a:pt x="17" y="202"/>
                      <a:pt x="40" y="208"/>
                    </a:cubicBezTo>
                    <a:cubicBezTo>
                      <a:pt x="36" y="219"/>
                      <a:pt x="28" y="231"/>
                      <a:pt x="11" y="244"/>
                    </a:cubicBezTo>
                    <a:cubicBezTo>
                      <a:pt x="0" y="252"/>
                      <a:pt x="55" y="263"/>
                      <a:pt x="107" y="210"/>
                    </a:cubicBezTo>
                    <a:cubicBezTo>
                      <a:pt x="236" y="210"/>
                      <a:pt x="236" y="210"/>
                      <a:pt x="236" y="210"/>
                    </a:cubicBezTo>
                    <a:cubicBezTo>
                      <a:pt x="265" y="210"/>
                      <a:pt x="289" y="186"/>
                      <a:pt x="289" y="156"/>
                    </a:cubicBezTo>
                    <a:cubicBezTo>
                      <a:pt x="289" y="54"/>
                      <a:pt x="289" y="54"/>
                      <a:pt x="289" y="54"/>
                    </a:cubicBezTo>
                    <a:cubicBezTo>
                      <a:pt x="289" y="24"/>
                      <a:pt x="265" y="0"/>
                      <a:pt x="236" y="0"/>
                    </a:cubicBezTo>
                    <a:close/>
                  </a:path>
                </a:pathLst>
              </a:custGeom>
              <a:solidFill>
                <a:srgbClr val="FBC30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xmlns="" id="{6DBE44C6-19B6-40E9-8979-1F8A2A6FFFD1}"/>
                  </a:ext>
                </a:extLst>
              </p:cNvPr>
              <p:cNvSpPr txBox="1"/>
              <p:nvPr/>
            </p:nvSpPr>
            <p:spPr>
              <a:xfrm>
                <a:off x="1464592" y="1907540"/>
                <a:ext cx="264989" cy="369332"/>
              </a:xfrm>
              <a:prstGeom prst="rect">
                <a:avLst/>
              </a:prstGeom>
              <a:noFill/>
            </p:spPr>
            <p:txBody>
              <a:bodyPr wrap="square" rtlCol="0">
                <a:spAutoFit/>
              </a:bodyPr>
              <a:lstStyle/>
              <a:p>
                <a:pPr algn="ctr"/>
                <a:r>
                  <a:rPr lang="en-US" b="1" dirty="0">
                    <a:solidFill>
                      <a:schemeClr val="bg1"/>
                    </a:solidFill>
                    <a:latin typeface="微软雅黑" panose="020B0503020204020204" pitchFamily="34" charset="-122"/>
                    <a:ea typeface="微软雅黑" panose="020B0503020204020204" pitchFamily="34" charset="-122"/>
                  </a:rPr>
                  <a:t>1</a:t>
                </a:r>
              </a:p>
            </p:txBody>
          </p:sp>
        </p:grpSp>
      </p:grpSp>
      <p:grpSp>
        <p:nvGrpSpPr>
          <p:cNvPr id="52" name="组合 51">
            <a:extLst>
              <a:ext uri="{FF2B5EF4-FFF2-40B4-BE49-F238E27FC236}">
                <a16:creationId xmlns:a16="http://schemas.microsoft.com/office/drawing/2014/main" xmlns="" id="{A24F3E8F-C0C8-4C9B-A609-85C389407398}"/>
              </a:ext>
            </a:extLst>
          </p:cNvPr>
          <p:cNvGrpSpPr/>
          <p:nvPr/>
        </p:nvGrpSpPr>
        <p:grpSpPr>
          <a:xfrm>
            <a:off x="1232691" y="4498818"/>
            <a:ext cx="9252828" cy="874398"/>
            <a:chOff x="1236412" y="1844824"/>
            <a:chExt cx="9252828" cy="874398"/>
          </a:xfrm>
        </p:grpSpPr>
        <p:sp>
          <p:nvSpPr>
            <p:cNvPr id="53" name="矩形 47">
              <a:extLst>
                <a:ext uri="{FF2B5EF4-FFF2-40B4-BE49-F238E27FC236}">
                  <a16:creationId xmlns:a16="http://schemas.microsoft.com/office/drawing/2014/main" xmlns="" id="{F7E91B25-BD0C-487C-8084-6D316E9BD68C}"/>
                </a:ext>
              </a:extLst>
            </p:cNvPr>
            <p:cNvSpPr>
              <a:spLocks noChangeArrowheads="1"/>
            </p:cNvSpPr>
            <p:nvPr/>
          </p:nvSpPr>
          <p:spPr bwMode="auto">
            <a:xfrm>
              <a:off x="1921121" y="1844824"/>
              <a:ext cx="8568119" cy="87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800" b="1" dirty="0">
                  <a:solidFill>
                    <a:srgbClr val="34495E"/>
                  </a:solidFill>
                  <a:sym typeface="微软雅黑" pitchFamily="34" charset="-122"/>
                </a:rPr>
                <a:t>Previous rate of changes in GDP will have positive effect present rate of change in GDP</a:t>
              </a:r>
            </a:p>
          </p:txBody>
        </p:sp>
        <p:grpSp>
          <p:nvGrpSpPr>
            <p:cNvPr id="57" name="组合 56">
              <a:extLst>
                <a:ext uri="{FF2B5EF4-FFF2-40B4-BE49-F238E27FC236}">
                  <a16:creationId xmlns:a16="http://schemas.microsoft.com/office/drawing/2014/main" xmlns="" id="{09C84B30-020E-4402-9A64-58A9FD9243D7}"/>
                </a:ext>
              </a:extLst>
            </p:cNvPr>
            <p:cNvGrpSpPr/>
            <p:nvPr/>
          </p:nvGrpSpPr>
          <p:grpSpPr>
            <a:xfrm>
              <a:off x="1236412" y="1844824"/>
              <a:ext cx="648072" cy="576064"/>
              <a:chOff x="1273051" y="1844824"/>
              <a:chExt cx="648072" cy="576064"/>
            </a:xfrm>
          </p:grpSpPr>
          <p:sp>
            <p:nvSpPr>
              <p:cNvPr id="58" name="Freeform 702">
                <a:extLst>
                  <a:ext uri="{FF2B5EF4-FFF2-40B4-BE49-F238E27FC236}">
                    <a16:creationId xmlns:a16="http://schemas.microsoft.com/office/drawing/2014/main" xmlns="" id="{3CBE7372-B0B1-44DA-9728-B207A029FF60}"/>
                  </a:ext>
                </a:extLst>
              </p:cNvPr>
              <p:cNvSpPr>
                <a:spLocks/>
              </p:cNvSpPr>
              <p:nvPr/>
            </p:nvSpPr>
            <p:spPr bwMode="auto">
              <a:xfrm>
                <a:off x="1273051" y="1844824"/>
                <a:ext cx="648072" cy="576064"/>
              </a:xfrm>
              <a:custGeom>
                <a:avLst/>
                <a:gdLst>
                  <a:gd name="T0" fmla="*/ 236 w 289"/>
                  <a:gd name="T1" fmla="*/ 0 h 263"/>
                  <a:gd name="T2" fmla="*/ 54 w 289"/>
                  <a:gd name="T3" fmla="*/ 0 h 263"/>
                  <a:gd name="T4" fmla="*/ 0 w 289"/>
                  <a:gd name="T5" fmla="*/ 54 h 263"/>
                  <a:gd name="T6" fmla="*/ 0 w 289"/>
                  <a:gd name="T7" fmla="*/ 156 h 263"/>
                  <a:gd name="T8" fmla="*/ 40 w 289"/>
                  <a:gd name="T9" fmla="*/ 208 h 263"/>
                  <a:gd name="T10" fmla="*/ 11 w 289"/>
                  <a:gd name="T11" fmla="*/ 244 h 263"/>
                  <a:gd name="T12" fmla="*/ 107 w 289"/>
                  <a:gd name="T13" fmla="*/ 210 h 263"/>
                  <a:gd name="T14" fmla="*/ 236 w 289"/>
                  <a:gd name="T15" fmla="*/ 210 h 263"/>
                  <a:gd name="T16" fmla="*/ 289 w 289"/>
                  <a:gd name="T17" fmla="*/ 156 h 263"/>
                  <a:gd name="T18" fmla="*/ 289 w 289"/>
                  <a:gd name="T19" fmla="*/ 54 h 263"/>
                  <a:gd name="T20" fmla="*/ 236 w 289"/>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263">
                    <a:moveTo>
                      <a:pt x="236" y="0"/>
                    </a:moveTo>
                    <a:cubicBezTo>
                      <a:pt x="54" y="0"/>
                      <a:pt x="54" y="0"/>
                      <a:pt x="54" y="0"/>
                    </a:cubicBezTo>
                    <a:cubicBezTo>
                      <a:pt x="24" y="0"/>
                      <a:pt x="0" y="24"/>
                      <a:pt x="0" y="54"/>
                    </a:cubicBezTo>
                    <a:cubicBezTo>
                      <a:pt x="0" y="156"/>
                      <a:pt x="0" y="156"/>
                      <a:pt x="0" y="156"/>
                    </a:cubicBezTo>
                    <a:cubicBezTo>
                      <a:pt x="0" y="181"/>
                      <a:pt x="17" y="202"/>
                      <a:pt x="40" y="208"/>
                    </a:cubicBezTo>
                    <a:cubicBezTo>
                      <a:pt x="36" y="219"/>
                      <a:pt x="28" y="231"/>
                      <a:pt x="11" y="244"/>
                    </a:cubicBezTo>
                    <a:cubicBezTo>
                      <a:pt x="0" y="252"/>
                      <a:pt x="55" y="263"/>
                      <a:pt x="107" y="210"/>
                    </a:cubicBezTo>
                    <a:cubicBezTo>
                      <a:pt x="236" y="210"/>
                      <a:pt x="236" y="210"/>
                      <a:pt x="236" y="210"/>
                    </a:cubicBezTo>
                    <a:cubicBezTo>
                      <a:pt x="265" y="210"/>
                      <a:pt x="289" y="186"/>
                      <a:pt x="289" y="156"/>
                    </a:cubicBezTo>
                    <a:cubicBezTo>
                      <a:pt x="289" y="54"/>
                      <a:pt x="289" y="54"/>
                      <a:pt x="289" y="54"/>
                    </a:cubicBezTo>
                    <a:cubicBezTo>
                      <a:pt x="289" y="24"/>
                      <a:pt x="265" y="0"/>
                      <a:pt x="236" y="0"/>
                    </a:cubicBezTo>
                    <a:close/>
                  </a:path>
                </a:pathLst>
              </a:custGeom>
              <a:solidFill>
                <a:srgbClr val="FBC30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文本框 58">
                <a:extLst>
                  <a:ext uri="{FF2B5EF4-FFF2-40B4-BE49-F238E27FC236}">
                    <a16:creationId xmlns:a16="http://schemas.microsoft.com/office/drawing/2014/main" xmlns="" id="{3EE368AE-68A3-4EC8-A7DF-5DD756A50227}"/>
                  </a:ext>
                </a:extLst>
              </p:cNvPr>
              <p:cNvSpPr txBox="1"/>
              <p:nvPr/>
            </p:nvSpPr>
            <p:spPr>
              <a:xfrm>
                <a:off x="1464592" y="1907540"/>
                <a:ext cx="264989" cy="369332"/>
              </a:xfrm>
              <a:prstGeom prst="rect">
                <a:avLst/>
              </a:prstGeom>
              <a:noFill/>
            </p:spPr>
            <p:txBody>
              <a:bodyPr wrap="square" rtlCol="0">
                <a:spAutoFit/>
              </a:bodyPr>
              <a:lstStyle/>
              <a:p>
                <a:pPr algn="ctr"/>
                <a:r>
                  <a:rPr lang="en-US" b="1" dirty="0">
                    <a:solidFill>
                      <a:schemeClr val="bg1"/>
                    </a:solidFill>
                    <a:latin typeface="微软雅黑" panose="020B0503020204020204" pitchFamily="34" charset="-122"/>
                    <a:ea typeface="微软雅黑" panose="020B0503020204020204" pitchFamily="34" charset="-122"/>
                  </a:rPr>
                  <a:t>3</a:t>
                </a:r>
              </a:p>
            </p:txBody>
          </p:sp>
        </p:grpSp>
      </p:grpSp>
      <p:grpSp>
        <p:nvGrpSpPr>
          <p:cNvPr id="61" name="组合 60">
            <a:extLst>
              <a:ext uri="{FF2B5EF4-FFF2-40B4-BE49-F238E27FC236}">
                <a16:creationId xmlns:a16="http://schemas.microsoft.com/office/drawing/2014/main" xmlns="" id="{A39F098B-2C9C-4774-AE48-4968624C1294}"/>
              </a:ext>
            </a:extLst>
          </p:cNvPr>
          <p:cNvGrpSpPr/>
          <p:nvPr/>
        </p:nvGrpSpPr>
        <p:grpSpPr>
          <a:xfrm>
            <a:off x="1232691" y="3171821"/>
            <a:ext cx="9256550" cy="874398"/>
            <a:chOff x="1236412" y="1844824"/>
            <a:chExt cx="9256550" cy="874398"/>
          </a:xfrm>
        </p:grpSpPr>
        <p:sp>
          <p:nvSpPr>
            <p:cNvPr id="62" name="矩形 47">
              <a:extLst>
                <a:ext uri="{FF2B5EF4-FFF2-40B4-BE49-F238E27FC236}">
                  <a16:creationId xmlns:a16="http://schemas.microsoft.com/office/drawing/2014/main" xmlns="" id="{1841BE5E-8839-468D-B9E9-D71E19230BAD}"/>
                </a:ext>
              </a:extLst>
            </p:cNvPr>
            <p:cNvSpPr>
              <a:spLocks noChangeArrowheads="1"/>
            </p:cNvSpPr>
            <p:nvPr/>
          </p:nvSpPr>
          <p:spPr bwMode="auto">
            <a:xfrm>
              <a:off x="1921121" y="1844824"/>
              <a:ext cx="8571841" cy="87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800" b="1" dirty="0">
                  <a:solidFill>
                    <a:srgbClr val="34495E"/>
                  </a:solidFill>
                  <a:sym typeface="微软雅黑" pitchFamily="34" charset="-122"/>
                </a:rPr>
                <a:t>The sensitivity of CPI change rate will positively influence the sensitivity of change in GDP</a:t>
              </a:r>
            </a:p>
          </p:txBody>
        </p:sp>
        <p:grpSp>
          <p:nvGrpSpPr>
            <p:cNvPr id="63" name="组合 62">
              <a:extLst>
                <a:ext uri="{FF2B5EF4-FFF2-40B4-BE49-F238E27FC236}">
                  <a16:creationId xmlns:a16="http://schemas.microsoft.com/office/drawing/2014/main" xmlns="" id="{17F00481-C44C-4807-A9D3-F44528856E43}"/>
                </a:ext>
              </a:extLst>
            </p:cNvPr>
            <p:cNvGrpSpPr/>
            <p:nvPr/>
          </p:nvGrpSpPr>
          <p:grpSpPr>
            <a:xfrm>
              <a:off x="1236412" y="1844824"/>
              <a:ext cx="648072" cy="576064"/>
              <a:chOff x="1273051" y="1844824"/>
              <a:chExt cx="648072" cy="576064"/>
            </a:xfrm>
          </p:grpSpPr>
          <p:sp>
            <p:nvSpPr>
              <p:cNvPr id="66" name="Freeform 702">
                <a:extLst>
                  <a:ext uri="{FF2B5EF4-FFF2-40B4-BE49-F238E27FC236}">
                    <a16:creationId xmlns:a16="http://schemas.microsoft.com/office/drawing/2014/main" xmlns="" id="{6CEDC3F1-4AA1-4FA5-9221-D4B70FC9C4A1}"/>
                  </a:ext>
                </a:extLst>
              </p:cNvPr>
              <p:cNvSpPr>
                <a:spLocks/>
              </p:cNvSpPr>
              <p:nvPr/>
            </p:nvSpPr>
            <p:spPr bwMode="auto">
              <a:xfrm>
                <a:off x="1273051" y="1844824"/>
                <a:ext cx="648072" cy="576064"/>
              </a:xfrm>
              <a:custGeom>
                <a:avLst/>
                <a:gdLst>
                  <a:gd name="T0" fmla="*/ 236 w 289"/>
                  <a:gd name="T1" fmla="*/ 0 h 263"/>
                  <a:gd name="T2" fmla="*/ 54 w 289"/>
                  <a:gd name="T3" fmla="*/ 0 h 263"/>
                  <a:gd name="T4" fmla="*/ 0 w 289"/>
                  <a:gd name="T5" fmla="*/ 54 h 263"/>
                  <a:gd name="T6" fmla="*/ 0 w 289"/>
                  <a:gd name="T7" fmla="*/ 156 h 263"/>
                  <a:gd name="T8" fmla="*/ 40 w 289"/>
                  <a:gd name="T9" fmla="*/ 208 h 263"/>
                  <a:gd name="T10" fmla="*/ 11 w 289"/>
                  <a:gd name="T11" fmla="*/ 244 h 263"/>
                  <a:gd name="T12" fmla="*/ 107 w 289"/>
                  <a:gd name="T13" fmla="*/ 210 h 263"/>
                  <a:gd name="T14" fmla="*/ 236 w 289"/>
                  <a:gd name="T15" fmla="*/ 210 h 263"/>
                  <a:gd name="T16" fmla="*/ 289 w 289"/>
                  <a:gd name="T17" fmla="*/ 156 h 263"/>
                  <a:gd name="T18" fmla="*/ 289 w 289"/>
                  <a:gd name="T19" fmla="*/ 54 h 263"/>
                  <a:gd name="T20" fmla="*/ 236 w 289"/>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263">
                    <a:moveTo>
                      <a:pt x="236" y="0"/>
                    </a:moveTo>
                    <a:cubicBezTo>
                      <a:pt x="54" y="0"/>
                      <a:pt x="54" y="0"/>
                      <a:pt x="54" y="0"/>
                    </a:cubicBezTo>
                    <a:cubicBezTo>
                      <a:pt x="24" y="0"/>
                      <a:pt x="0" y="24"/>
                      <a:pt x="0" y="54"/>
                    </a:cubicBezTo>
                    <a:cubicBezTo>
                      <a:pt x="0" y="156"/>
                      <a:pt x="0" y="156"/>
                      <a:pt x="0" y="156"/>
                    </a:cubicBezTo>
                    <a:cubicBezTo>
                      <a:pt x="0" y="181"/>
                      <a:pt x="17" y="202"/>
                      <a:pt x="40" y="208"/>
                    </a:cubicBezTo>
                    <a:cubicBezTo>
                      <a:pt x="36" y="219"/>
                      <a:pt x="28" y="231"/>
                      <a:pt x="11" y="244"/>
                    </a:cubicBezTo>
                    <a:cubicBezTo>
                      <a:pt x="0" y="252"/>
                      <a:pt x="55" y="263"/>
                      <a:pt x="107" y="210"/>
                    </a:cubicBezTo>
                    <a:cubicBezTo>
                      <a:pt x="236" y="210"/>
                      <a:pt x="236" y="210"/>
                      <a:pt x="236" y="210"/>
                    </a:cubicBezTo>
                    <a:cubicBezTo>
                      <a:pt x="265" y="210"/>
                      <a:pt x="289" y="186"/>
                      <a:pt x="289" y="156"/>
                    </a:cubicBezTo>
                    <a:cubicBezTo>
                      <a:pt x="289" y="54"/>
                      <a:pt x="289" y="54"/>
                      <a:pt x="289" y="54"/>
                    </a:cubicBezTo>
                    <a:cubicBezTo>
                      <a:pt x="289" y="24"/>
                      <a:pt x="265" y="0"/>
                      <a:pt x="236" y="0"/>
                    </a:cubicBezTo>
                    <a:close/>
                  </a:path>
                </a:pathLst>
              </a:custGeom>
              <a:solidFill>
                <a:srgbClr val="FBC30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7" name="文本框 66">
                <a:extLst>
                  <a:ext uri="{FF2B5EF4-FFF2-40B4-BE49-F238E27FC236}">
                    <a16:creationId xmlns:a16="http://schemas.microsoft.com/office/drawing/2014/main" xmlns="" id="{F5CC836C-2054-4922-BF94-464F4CE6A3BC}"/>
                  </a:ext>
                </a:extLst>
              </p:cNvPr>
              <p:cNvSpPr txBox="1"/>
              <p:nvPr/>
            </p:nvSpPr>
            <p:spPr>
              <a:xfrm>
                <a:off x="1464592" y="1907540"/>
                <a:ext cx="264989" cy="369332"/>
              </a:xfrm>
              <a:prstGeom prst="rect">
                <a:avLst/>
              </a:prstGeom>
              <a:noFill/>
            </p:spPr>
            <p:txBody>
              <a:bodyPr wrap="square" rtlCol="0">
                <a:spAutoFit/>
              </a:bodyPr>
              <a:lstStyle/>
              <a:p>
                <a:pPr algn="ctr"/>
                <a:r>
                  <a:rPr lang="en-US" b="1" dirty="0">
                    <a:solidFill>
                      <a:schemeClr val="bg1"/>
                    </a:solidFill>
                    <a:latin typeface="微软雅黑" panose="020B0503020204020204" pitchFamily="34" charset="-122"/>
                    <a:ea typeface="微软雅黑" panose="020B0503020204020204" pitchFamily="34" charset="-122"/>
                  </a:rPr>
                  <a:t>2</a:t>
                </a:r>
              </a:p>
            </p:txBody>
          </p:sp>
        </p:grpSp>
      </p:grpSp>
    </p:spTree>
    <p:extLst>
      <p:ext uri="{BB962C8B-B14F-4D97-AF65-F5344CB8AC3E}">
        <p14:creationId xmlns:p14="http://schemas.microsoft.com/office/powerpoint/2010/main" val="46020414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101142" y="1916252"/>
            <a:ext cx="2448272" cy="244827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988840"/>
            <a:ext cx="696913" cy="208823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BC301"/>
              </a:solidFill>
            </a:endParaRPr>
          </a:p>
        </p:txBody>
      </p:sp>
      <p:sp>
        <p:nvSpPr>
          <p:cNvPr id="32" name="圆角矩形 31"/>
          <p:cNvSpPr/>
          <p:nvPr/>
        </p:nvSpPr>
        <p:spPr>
          <a:xfrm>
            <a:off x="5449515" y="2276872"/>
            <a:ext cx="6552728" cy="1620772"/>
          </a:xfrm>
          <a:prstGeom prst="round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673651" y="2276872"/>
            <a:ext cx="5544616"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flipH="1">
            <a:off x="5881563" y="2465020"/>
            <a:ext cx="360040" cy="1107996"/>
          </a:xfrm>
          <a:prstGeom prst="rect">
            <a:avLst/>
          </a:prstGeom>
          <a:noFill/>
        </p:spPr>
        <p:txBody>
          <a:bodyPr wrap="square" rtlCol="0">
            <a:spAutoFit/>
          </a:bodyPr>
          <a:lstStyle/>
          <a:p>
            <a:pPr algn="ctr"/>
            <a:r>
              <a:rPr lang="en-US" sz="6600" b="1" dirty="0">
                <a:solidFill>
                  <a:srgbClr val="FBC301"/>
                </a:solidFill>
                <a:latin typeface="Impact MT Std" pitchFamily="34" charset="0"/>
              </a:rPr>
              <a:t>2</a:t>
            </a:r>
            <a:endParaRPr lang="id-ID" sz="6600" b="1" dirty="0">
              <a:solidFill>
                <a:srgbClr val="FBC301"/>
              </a:solidFill>
              <a:latin typeface="Impact MT Std" pitchFamily="34" charset="0"/>
            </a:endParaRPr>
          </a:p>
        </p:txBody>
      </p:sp>
      <p:sp>
        <p:nvSpPr>
          <p:cNvPr id="35" name="文本框 9"/>
          <p:cNvSpPr txBox="1"/>
          <p:nvPr/>
        </p:nvSpPr>
        <p:spPr>
          <a:xfrm>
            <a:off x="6961682" y="2348880"/>
            <a:ext cx="3168353" cy="500137"/>
          </a:xfrm>
          <a:prstGeom prst="rect">
            <a:avLst/>
          </a:prstGeom>
          <a:noFill/>
        </p:spPr>
        <p:txBody>
          <a:bodyPr wrap="square" lIns="68580" tIns="34290" rIns="68580" bIns="34290" rtlCol="0">
            <a:spAutoFit/>
          </a:bodyPr>
          <a:lstStyle/>
          <a:p>
            <a:pPr marL="0" lvl="1"/>
            <a:r>
              <a:rPr lang="en-US" altLang="zh-CN" sz="2800" b="1" dirty="0">
                <a:solidFill>
                  <a:srgbClr val="FBC301"/>
                </a:solidFill>
                <a:latin typeface="微软雅黑" pitchFamily="34" charset="-122"/>
                <a:ea typeface="微软雅黑" pitchFamily="34" charset="-122"/>
              </a:rPr>
              <a:t>METHODOLOGY</a:t>
            </a:r>
            <a:endParaRPr lang="zh-CN" altLang="en-US" sz="2800" b="1" dirty="0">
              <a:solidFill>
                <a:srgbClr val="FBC301"/>
              </a:solidFill>
              <a:latin typeface="微软雅黑" pitchFamily="34" charset="-122"/>
              <a:ea typeface="微软雅黑" pitchFamily="34" charset="-122"/>
            </a:endParaRPr>
          </a:p>
        </p:txBody>
      </p:sp>
      <p:sp>
        <p:nvSpPr>
          <p:cNvPr id="3" name="矩形 2"/>
          <p:cNvSpPr/>
          <p:nvPr/>
        </p:nvSpPr>
        <p:spPr>
          <a:xfrm>
            <a:off x="0" y="6741368"/>
            <a:ext cx="12195175" cy="116632"/>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261"/>
          <p:cNvSpPr>
            <a:spLocks/>
          </p:cNvSpPr>
          <p:nvPr/>
        </p:nvSpPr>
        <p:spPr bwMode="auto">
          <a:xfrm>
            <a:off x="2574768" y="2571186"/>
            <a:ext cx="1283579" cy="1283579"/>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202A36"/>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56" name="组合 55">
            <a:extLst>
              <a:ext uri="{FF2B5EF4-FFF2-40B4-BE49-F238E27FC236}">
                <a16:creationId xmlns:a16="http://schemas.microsoft.com/office/drawing/2014/main" xmlns="" id="{4FA294A4-EEC3-455F-9C17-888BA7E25498}"/>
              </a:ext>
            </a:extLst>
          </p:cNvPr>
          <p:cNvGrpSpPr/>
          <p:nvPr/>
        </p:nvGrpSpPr>
        <p:grpSpPr>
          <a:xfrm>
            <a:off x="7091183" y="3002949"/>
            <a:ext cx="2192756" cy="215444"/>
            <a:chOff x="4369395" y="3310129"/>
            <a:chExt cx="2192756" cy="215444"/>
          </a:xfrm>
        </p:grpSpPr>
        <p:sp>
          <p:nvSpPr>
            <p:cNvPr id="57" name="文本框 9">
              <a:extLst>
                <a:ext uri="{FF2B5EF4-FFF2-40B4-BE49-F238E27FC236}">
                  <a16:creationId xmlns:a16="http://schemas.microsoft.com/office/drawing/2014/main" xmlns="" id="{5889F4EB-9FBB-4940-BF89-9E66A1E2EFC4}"/>
                </a:ext>
              </a:extLst>
            </p:cNvPr>
            <p:cNvSpPr txBox="1"/>
            <p:nvPr/>
          </p:nvSpPr>
          <p:spPr>
            <a:xfrm>
              <a:off x="4599935" y="3310129"/>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Data source</a:t>
              </a:r>
              <a:endParaRPr lang="zh-CN" altLang="en-US" sz="1400" dirty="0">
                <a:solidFill>
                  <a:schemeClr val="bg1"/>
                </a:solidFill>
                <a:latin typeface="微软雅黑" pitchFamily="34" charset="-122"/>
                <a:ea typeface="微软雅黑" pitchFamily="34" charset="-122"/>
              </a:endParaRPr>
            </a:p>
          </p:txBody>
        </p:sp>
        <p:grpSp>
          <p:nvGrpSpPr>
            <p:cNvPr id="58" name="组合 57">
              <a:extLst>
                <a:ext uri="{FF2B5EF4-FFF2-40B4-BE49-F238E27FC236}">
                  <a16:creationId xmlns:a16="http://schemas.microsoft.com/office/drawing/2014/main" xmlns="" id="{1B0CF8A2-A15B-47B2-8FF3-92ABA27B7DE9}"/>
                </a:ext>
              </a:extLst>
            </p:cNvPr>
            <p:cNvGrpSpPr/>
            <p:nvPr/>
          </p:nvGrpSpPr>
          <p:grpSpPr>
            <a:xfrm>
              <a:off x="4369395" y="3316401"/>
              <a:ext cx="168551" cy="168551"/>
              <a:chOff x="5005199" y="3717032"/>
              <a:chExt cx="168551" cy="168551"/>
            </a:xfrm>
          </p:grpSpPr>
          <p:sp>
            <p:nvSpPr>
              <p:cNvPr id="59" name="椭圆 58">
                <a:extLst>
                  <a:ext uri="{FF2B5EF4-FFF2-40B4-BE49-F238E27FC236}">
                    <a16:creationId xmlns:a16="http://schemas.microsoft.com/office/drawing/2014/main" xmlns="" id="{EB0EE110-D120-4DB1-95BB-32BF0539856A}"/>
                  </a:ext>
                </a:extLst>
              </p:cNvPr>
              <p:cNvSpPr/>
              <p:nvPr/>
            </p:nvSpPr>
            <p:spPr>
              <a:xfrm>
                <a:off x="5005199" y="3717032"/>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等腰三角形 59">
                <a:extLst>
                  <a:ext uri="{FF2B5EF4-FFF2-40B4-BE49-F238E27FC236}">
                    <a16:creationId xmlns:a16="http://schemas.microsoft.com/office/drawing/2014/main" xmlns="" id="{0D5609C1-F742-4A51-8175-23D922E34810}"/>
                  </a:ext>
                </a:extLst>
              </p:cNvPr>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1" name="组合 60">
            <a:extLst>
              <a:ext uri="{FF2B5EF4-FFF2-40B4-BE49-F238E27FC236}">
                <a16:creationId xmlns:a16="http://schemas.microsoft.com/office/drawing/2014/main" xmlns="" id="{48BAC340-00DD-4F3A-B31F-FC8EFB082A7D}"/>
              </a:ext>
            </a:extLst>
          </p:cNvPr>
          <p:cNvGrpSpPr/>
          <p:nvPr/>
        </p:nvGrpSpPr>
        <p:grpSpPr>
          <a:xfrm>
            <a:off x="7091183" y="3375832"/>
            <a:ext cx="2192756" cy="215444"/>
            <a:chOff x="4369395" y="3310129"/>
            <a:chExt cx="2192756" cy="215444"/>
          </a:xfrm>
        </p:grpSpPr>
        <p:sp>
          <p:nvSpPr>
            <p:cNvPr id="62" name="文本框 9">
              <a:extLst>
                <a:ext uri="{FF2B5EF4-FFF2-40B4-BE49-F238E27FC236}">
                  <a16:creationId xmlns:a16="http://schemas.microsoft.com/office/drawing/2014/main" xmlns="" id="{69F23322-DE7A-4B67-9498-DA5C9F9054AD}"/>
                </a:ext>
              </a:extLst>
            </p:cNvPr>
            <p:cNvSpPr txBox="1"/>
            <p:nvPr/>
          </p:nvSpPr>
          <p:spPr>
            <a:xfrm>
              <a:off x="4599935" y="3310129"/>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Data description</a:t>
              </a:r>
              <a:endParaRPr lang="zh-CN" altLang="en-US" sz="1400" dirty="0">
                <a:solidFill>
                  <a:schemeClr val="bg1"/>
                </a:solidFill>
                <a:latin typeface="微软雅黑" pitchFamily="34" charset="-122"/>
                <a:ea typeface="微软雅黑" pitchFamily="34" charset="-122"/>
              </a:endParaRPr>
            </a:p>
          </p:txBody>
        </p:sp>
        <p:grpSp>
          <p:nvGrpSpPr>
            <p:cNvPr id="63" name="组合 62">
              <a:extLst>
                <a:ext uri="{FF2B5EF4-FFF2-40B4-BE49-F238E27FC236}">
                  <a16:creationId xmlns:a16="http://schemas.microsoft.com/office/drawing/2014/main" xmlns="" id="{8785E07C-518A-4D25-AA01-B02C840F6B51}"/>
                </a:ext>
              </a:extLst>
            </p:cNvPr>
            <p:cNvGrpSpPr/>
            <p:nvPr/>
          </p:nvGrpSpPr>
          <p:grpSpPr>
            <a:xfrm>
              <a:off x="4369395" y="3316401"/>
              <a:ext cx="168551" cy="168551"/>
              <a:chOff x="5005199" y="3717032"/>
              <a:chExt cx="168551" cy="168551"/>
            </a:xfrm>
          </p:grpSpPr>
          <p:sp>
            <p:nvSpPr>
              <p:cNvPr id="64" name="椭圆 63">
                <a:extLst>
                  <a:ext uri="{FF2B5EF4-FFF2-40B4-BE49-F238E27FC236}">
                    <a16:creationId xmlns:a16="http://schemas.microsoft.com/office/drawing/2014/main" xmlns="" id="{033DA657-F184-445D-B72E-A373FE591C00}"/>
                  </a:ext>
                </a:extLst>
              </p:cNvPr>
              <p:cNvSpPr/>
              <p:nvPr/>
            </p:nvSpPr>
            <p:spPr>
              <a:xfrm>
                <a:off x="5005199" y="3717032"/>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5" name="等腰三角形 64">
                <a:extLst>
                  <a:ext uri="{FF2B5EF4-FFF2-40B4-BE49-F238E27FC236}">
                    <a16:creationId xmlns:a16="http://schemas.microsoft.com/office/drawing/2014/main" xmlns="" id="{9752A8DA-F973-4F6E-AA41-669607BCCE9A}"/>
                  </a:ext>
                </a:extLst>
              </p:cNvPr>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6" name="组合 65">
            <a:extLst>
              <a:ext uri="{FF2B5EF4-FFF2-40B4-BE49-F238E27FC236}">
                <a16:creationId xmlns:a16="http://schemas.microsoft.com/office/drawing/2014/main" xmlns="" id="{FD538940-30E3-4B0C-B8E1-B81EA61F3323}"/>
              </a:ext>
            </a:extLst>
          </p:cNvPr>
          <p:cNvGrpSpPr/>
          <p:nvPr/>
        </p:nvGrpSpPr>
        <p:grpSpPr>
          <a:xfrm>
            <a:off x="9087662" y="3002949"/>
            <a:ext cx="2192756" cy="215444"/>
            <a:chOff x="4369395" y="3310129"/>
            <a:chExt cx="2192756" cy="215444"/>
          </a:xfrm>
        </p:grpSpPr>
        <p:sp>
          <p:nvSpPr>
            <p:cNvPr id="67" name="文本框 9">
              <a:extLst>
                <a:ext uri="{FF2B5EF4-FFF2-40B4-BE49-F238E27FC236}">
                  <a16:creationId xmlns:a16="http://schemas.microsoft.com/office/drawing/2014/main" xmlns="" id="{CD4BDF87-F736-4D98-A670-E2A738DF00FE}"/>
                </a:ext>
              </a:extLst>
            </p:cNvPr>
            <p:cNvSpPr txBox="1"/>
            <p:nvPr/>
          </p:nvSpPr>
          <p:spPr>
            <a:xfrm>
              <a:off x="4599935" y="3310129"/>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Modelling</a:t>
              </a:r>
              <a:endParaRPr lang="zh-CN" altLang="en-US" sz="1400" dirty="0">
                <a:solidFill>
                  <a:schemeClr val="bg1"/>
                </a:solidFill>
                <a:latin typeface="微软雅黑" pitchFamily="34" charset="-122"/>
                <a:ea typeface="微软雅黑" pitchFamily="34" charset="-122"/>
              </a:endParaRPr>
            </a:p>
          </p:txBody>
        </p:sp>
        <p:grpSp>
          <p:nvGrpSpPr>
            <p:cNvPr id="68" name="组合 67">
              <a:extLst>
                <a:ext uri="{FF2B5EF4-FFF2-40B4-BE49-F238E27FC236}">
                  <a16:creationId xmlns:a16="http://schemas.microsoft.com/office/drawing/2014/main" xmlns="" id="{95BA14B0-CF9E-4F2D-85FD-963470AC9176}"/>
                </a:ext>
              </a:extLst>
            </p:cNvPr>
            <p:cNvGrpSpPr/>
            <p:nvPr/>
          </p:nvGrpSpPr>
          <p:grpSpPr>
            <a:xfrm>
              <a:off x="4369395" y="3316401"/>
              <a:ext cx="168551" cy="168551"/>
              <a:chOff x="5005199" y="3717032"/>
              <a:chExt cx="168551" cy="168551"/>
            </a:xfrm>
          </p:grpSpPr>
          <p:sp>
            <p:nvSpPr>
              <p:cNvPr id="69" name="椭圆 68">
                <a:extLst>
                  <a:ext uri="{FF2B5EF4-FFF2-40B4-BE49-F238E27FC236}">
                    <a16:creationId xmlns:a16="http://schemas.microsoft.com/office/drawing/2014/main" xmlns="" id="{2042943F-478F-41CB-A285-A2331219B20A}"/>
                  </a:ext>
                </a:extLst>
              </p:cNvPr>
              <p:cNvSpPr/>
              <p:nvPr/>
            </p:nvSpPr>
            <p:spPr>
              <a:xfrm>
                <a:off x="5005199" y="3717032"/>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等腰三角形 69">
                <a:extLst>
                  <a:ext uri="{FF2B5EF4-FFF2-40B4-BE49-F238E27FC236}">
                    <a16:creationId xmlns:a16="http://schemas.microsoft.com/office/drawing/2014/main" xmlns="" id="{A1128289-795C-4027-B101-3A1F42A7BC1F}"/>
                  </a:ext>
                </a:extLst>
              </p:cNvPr>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Tree>
    <p:extLst>
      <p:ext uri="{BB962C8B-B14F-4D97-AF65-F5344CB8AC3E}">
        <p14:creationId xmlns:p14="http://schemas.microsoft.com/office/powerpoint/2010/main" val="36224916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53" presetClass="entr" presetSubtype="16" fill="hold" nodeType="withEffect">
                                  <p:stCondLst>
                                    <p:cond delay="50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par>
                                <p:cTn id="30" presetID="53" presetClass="entr" presetSubtype="16" fill="hold" nodeType="withEffect">
                                  <p:stCondLst>
                                    <p:cond delay="500"/>
                                  </p:stCondLst>
                                  <p:childTnLst>
                                    <p:set>
                                      <p:cBhvr>
                                        <p:cTn id="31" dur="1" fill="hold">
                                          <p:stCondLst>
                                            <p:cond delay="0"/>
                                          </p:stCondLst>
                                        </p:cTn>
                                        <p:tgtEl>
                                          <p:spTgt spid="61"/>
                                        </p:tgtEl>
                                        <p:attrNameLst>
                                          <p:attrName>style.visibility</p:attrName>
                                        </p:attrNameLst>
                                      </p:cBhvr>
                                      <p:to>
                                        <p:strVal val="visible"/>
                                      </p:to>
                                    </p:set>
                                    <p:anim calcmode="lin" valueType="num">
                                      <p:cBhvr>
                                        <p:cTn id="32" dur="500" fill="hold"/>
                                        <p:tgtEl>
                                          <p:spTgt spid="61"/>
                                        </p:tgtEl>
                                        <p:attrNameLst>
                                          <p:attrName>ppt_w</p:attrName>
                                        </p:attrNameLst>
                                      </p:cBhvr>
                                      <p:tavLst>
                                        <p:tav tm="0">
                                          <p:val>
                                            <p:fltVal val="0"/>
                                          </p:val>
                                        </p:tav>
                                        <p:tav tm="100000">
                                          <p:val>
                                            <p:strVal val="#ppt_w"/>
                                          </p:val>
                                        </p:tav>
                                      </p:tavLst>
                                    </p:anim>
                                    <p:anim calcmode="lin" valueType="num">
                                      <p:cBhvr>
                                        <p:cTn id="33" dur="500" fill="hold"/>
                                        <p:tgtEl>
                                          <p:spTgt spid="61"/>
                                        </p:tgtEl>
                                        <p:attrNameLst>
                                          <p:attrName>ppt_h</p:attrName>
                                        </p:attrNameLst>
                                      </p:cBhvr>
                                      <p:tavLst>
                                        <p:tav tm="0">
                                          <p:val>
                                            <p:fltVal val="0"/>
                                          </p:val>
                                        </p:tav>
                                        <p:tav tm="100000">
                                          <p:val>
                                            <p:strVal val="#ppt_h"/>
                                          </p:val>
                                        </p:tav>
                                      </p:tavLst>
                                    </p:anim>
                                    <p:animEffect transition="in" filter="fade">
                                      <p:cBhvr>
                                        <p:cTn id="34" dur="500"/>
                                        <p:tgtEl>
                                          <p:spTgt spid="61"/>
                                        </p:tgtEl>
                                      </p:cBhvr>
                                    </p:animEffect>
                                  </p:childTnLst>
                                </p:cTn>
                              </p:par>
                              <p:par>
                                <p:cTn id="35" presetID="53" presetClass="entr" presetSubtype="16" fill="hold" nodeType="withEffect">
                                  <p:stCondLst>
                                    <p:cond delay="50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fltVal val="0"/>
                                          </p:val>
                                        </p:tav>
                                        <p:tav tm="100000">
                                          <p:val>
                                            <p:strVal val="#ppt_w"/>
                                          </p:val>
                                        </p:tav>
                                      </p:tavLst>
                                    </p:anim>
                                    <p:anim calcmode="lin" valueType="num">
                                      <p:cBhvr>
                                        <p:cTn id="38" dur="500" fill="hold"/>
                                        <p:tgtEl>
                                          <p:spTgt spid="66"/>
                                        </p:tgtEl>
                                        <p:attrNameLst>
                                          <p:attrName>ppt_h</p:attrName>
                                        </p:attrNameLst>
                                      </p:cBhvr>
                                      <p:tavLst>
                                        <p:tav tm="0">
                                          <p:val>
                                            <p:fltVal val="0"/>
                                          </p:val>
                                        </p:tav>
                                        <p:tav tm="100000">
                                          <p:val>
                                            <p:strVal val="#ppt_h"/>
                                          </p:val>
                                        </p:tav>
                                      </p:tavLst>
                                    </p:anim>
                                    <p:animEffect transition="in" filter="fade">
                                      <p:cBhvr>
                                        <p:cTn id="3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P spid="35"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Data source</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BC301"/>
              </a:solidFill>
            </a:endParaRPr>
          </a:p>
        </p:txBody>
      </p:sp>
      <p:sp>
        <p:nvSpPr>
          <p:cNvPr id="65" name="矩形 64"/>
          <p:cNvSpPr/>
          <p:nvPr/>
        </p:nvSpPr>
        <p:spPr>
          <a:xfrm>
            <a:off x="11953278"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261"/>
          <p:cNvSpPr>
            <a:spLocks/>
          </p:cNvSpPr>
          <p:nvPr/>
        </p:nvSpPr>
        <p:spPr bwMode="auto">
          <a:xfrm>
            <a:off x="304819" y="179140"/>
            <a:ext cx="307468" cy="307468"/>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 name="矩形 47"/>
          <p:cNvSpPr>
            <a:spLocks noChangeArrowheads="1"/>
          </p:cNvSpPr>
          <p:nvPr/>
        </p:nvSpPr>
        <p:spPr bwMode="auto">
          <a:xfrm>
            <a:off x="1383614" y="1544095"/>
            <a:ext cx="4536504" cy="1266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spcBef>
                <a:spcPct val="0"/>
              </a:spcBef>
            </a:pP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Daily Brent Oil Futures Prices</a:t>
            </a:r>
          </a:p>
          <a:p>
            <a:pPr>
              <a:lnSpc>
                <a:spcPct val="150000"/>
              </a:lnSpc>
              <a:spcBef>
                <a:spcPct val="0"/>
              </a:spcBef>
            </a:pP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China Seasonal Gross Domestic Product </a:t>
            </a:r>
          </a:p>
          <a:p>
            <a:pPr>
              <a:lnSpc>
                <a:spcPct val="150000"/>
              </a:lnSpc>
              <a:spcBef>
                <a:spcPct val="0"/>
              </a:spcBef>
            </a:pP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China Monthly Consumer Price Index</a:t>
            </a:r>
          </a:p>
        </p:txBody>
      </p:sp>
      <p:sp>
        <p:nvSpPr>
          <p:cNvPr id="29" name="矩形 28"/>
          <p:cNvSpPr/>
          <p:nvPr/>
        </p:nvSpPr>
        <p:spPr>
          <a:xfrm>
            <a:off x="1315244" y="1453389"/>
            <a:ext cx="599800" cy="40500"/>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1930094" y="1453388"/>
            <a:ext cx="1371570" cy="45719"/>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FBC301"/>
              </a:solidFill>
              <a:latin typeface="微软雅黑" panose="020B0503020204020204" pitchFamily="34" charset="-122"/>
              <a:ea typeface="微软雅黑" panose="020B0503020204020204" pitchFamily="34" charset="-122"/>
            </a:endParaRPr>
          </a:p>
        </p:txBody>
      </p:sp>
      <p:sp>
        <p:nvSpPr>
          <p:cNvPr id="36" name="Freeform 12"/>
          <p:cNvSpPr>
            <a:spLocks/>
          </p:cNvSpPr>
          <p:nvPr/>
        </p:nvSpPr>
        <p:spPr bwMode="auto">
          <a:xfrm>
            <a:off x="1562582" y="4703766"/>
            <a:ext cx="455760" cy="457128"/>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a:extLst/>
        </p:spPr>
        <p:txBody>
          <a:bodyPr/>
          <a:lstStyle/>
          <a:p>
            <a:endParaRPr lang="zh-CN" altLang="en-US">
              <a:solidFill>
                <a:schemeClr val="tx1">
                  <a:lumMod val="65000"/>
                  <a:lumOff val="35000"/>
                </a:schemeClr>
              </a:solidFill>
            </a:endParaRPr>
          </a:p>
        </p:txBody>
      </p:sp>
      <p:sp>
        <p:nvSpPr>
          <p:cNvPr id="37" name="Freeform 12"/>
          <p:cNvSpPr>
            <a:spLocks/>
          </p:cNvSpPr>
          <p:nvPr/>
        </p:nvSpPr>
        <p:spPr bwMode="auto">
          <a:xfrm flipH="1" flipV="1">
            <a:off x="9651136" y="5774459"/>
            <a:ext cx="456630" cy="45800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a:extLst/>
        </p:spPr>
        <p:txBody>
          <a:bodyPr/>
          <a:lstStyle/>
          <a:p>
            <a:endParaRPr lang="zh-CN" altLang="en-US">
              <a:solidFill>
                <a:schemeClr val="tx1">
                  <a:lumMod val="50000"/>
                  <a:lumOff val="50000"/>
                </a:schemeClr>
              </a:solidFill>
            </a:endParaRPr>
          </a:p>
        </p:txBody>
      </p:sp>
      <p:sp>
        <p:nvSpPr>
          <p:cNvPr id="38" name="TextBox 37"/>
          <p:cNvSpPr txBox="1"/>
          <p:nvPr/>
        </p:nvSpPr>
        <p:spPr>
          <a:xfrm>
            <a:off x="1824967" y="4865904"/>
            <a:ext cx="8545239" cy="777457"/>
          </a:xfrm>
          <a:prstGeom prst="rect">
            <a:avLst/>
          </a:prstGeom>
          <a:noFill/>
        </p:spPr>
        <p:txBody>
          <a:bodyPr wrap="square" rtlCol="0">
            <a:spAutoFit/>
          </a:bodyPr>
          <a:lstStyle/>
          <a:p>
            <a:pPr>
              <a:lnSpc>
                <a:spcPct val="130000"/>
              </a:lnSpc>
              <a:spcBef>
                <a:spcPct val="0"/>
              </a:spcBef>
            </a:pPr>
            <a:r>
              <a:rPr lang="en-US" altLang="zh-CN" dirty="0">
                <a:solidFill>
                  <a:srgbClr val="202A36"/>
                </a:solidFill>
                <a:latin typeface="微软雅黑" panose="020B0503020204020204" pitchFamily="34" charset="-122"/>
                <a:ea typeface="微软雅黑" panose="020B0503020204020204" pitchFamily="34" charset="-122"/>
                <a:sym typeface="微软雅黑" pitchFamily="34" charset="-122"/>
              </a:rPr>
              <a:t>Secondary data from database of U.S. Energy Information Administration (EIA) and the National Bureau of Statistics of China official website </a:t>
            </a:r>
            <a:endParaRPr lang="zh-CN" altLang="en-US" dirty="0">
              <a:solidFill>
                <a:srgbClr val="202A36"/>
              </a:solidFill>
              <a:latin typeface="微软雅黑" panose="020B0503020204020204" pitchFamily="34" charset="-122"/>
              <a:ea typeface="微软雅黑" panose="020B0503020204020204" pitchFamily="34" charset="-122"/>
              <a:sym typeface="微软雅黑" pitchFamily="34" charset="-122"/>
            </a:endParaRPr>
          </a:p>
        </p:txBody>
      </p:sp>
      <p:grpSp>
        <p:nvGrpSpPr>
          <p:cNvPr id="40" name="组合 39">
            <a:extLst>
              <a:ext uri="{FF2B5EF4-FFF2-40B4-BE49-F238E27FC236}">
                <a16:creationId xmlns:a16="http://schemas.microsoft.com/office/drawing/2014/main" xmlns="" id="{CDC468D3-1EF0-40D1-8780-AC198BBEED87}"/>
              </a:ext>
            </a:extLst>
          </p:cNvPr>
          <p:cNvGrpSpPr/>
          <p:nvPr/>
        </p:nvGrpSpPr>
        <p:grpSpPr>
          <a:xfrm>
            <a:off x="9412843" y="187549"/>
            <a:ext cx="2517392" cy="335507"/>
            <a:chOff x="9412843" y="187549"/>
            <a:chExt cx="2517392" cy="335507"/>
          </a:xfrm>
        </p:grpSpPr>
        <p:grpSp>
          <p:nvGrpSpPr>
            <p:cNvPr id="41" name="组合 40">
              <a:extLst>
                <a:ext uri="{FF2B5EF4-FFF2-40B4-BE49-F238E27FC236}">
                  <a16:creationId xmlns:a16="http://schemas.microsoft.com/office/drawing/2014/main" xmlns="" id="{771376D2-C569-4C30-A768-2299D2D7EEF1}"/>
                </a:ext>
              </a:extLst>
            </p:cNvPr>
            <p:cNvGrpSpPr/>
            <p:nvPr/>
          </p:nvGrpSpPr>
          <p:grpSpPr>
            <a:xfrm>
              <a:off x="9412843" y="187549"/>
              <a:ext cx="2517392" cy="335507"/>
              <a:chOff x="9412843" y="187549"/>
              <a:chExt cx="2517392" cy="335507"/>
            </a:xfrm>
          </p:grpSpPr>
          <p:sp>
            <p:nvSpPr>
              <p:cNvPr id="44" name="矩形 43">
                <a:extLst>
                  <a:ext uri="{FF2B5EF4-FFF2-40B4-BE49-F238E27FC236}">
                    <a16:creationId xmlns:a16="http://schemas.microsoft.com/office/drawing/2014/main" xmlns="" id="{C569340B-023A-4E1E-9CCF-90785B79E1C4}"/>
                  </a:ext>
                </a:extLst>
              </p:cNvPr>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91012B8D-0360-4E18-9D47-D691CE48A8D3}"/>
                  </a:ext>
                </a:extLst>
              </p:cNvPr>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D2A13253-067E-40A7-B755-717902D1DE52}"/>
                </a:ext>
              </a:extLst>
            </p:cNvPr>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Two</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E162CF0F-0A9C-4A3F-B2DF-1EB93DA3B43C}"/>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Methodology</a:t>
              </a:r>
              <a:endParaRPr lang="zh-CN" altLang="en-US" sz="1400" b="1" dirty="0">
                <a:solidFill>
                  <a:schemeClr val="bg1"/>
                </a:solidFill>
                <a:latin typeface="微软雅黑" pitchFamily="34" charset="-122"/>
                <a:ea typeface="微软雅黑" pitchFamily="34" charset="-122"/>
              </a:endParaRPr>
            </a:p>
          </p:txBody>
        </p:sp>
      </p:grpSp>
      <p:sp>
        <p:nvSpPr>
          <p:cNvPr id="47" name="矩形 47">
            <a:extLst>
              <a:ext uri="{FF2B5EF4-FFF2-40B4-BE49-F238E27FC236}">
                <a16:creationId xmlns:a16="http://schemas.microsoft.com/office/drawing/2014/main" xmlns="" id="{C98E5E7C-1181-4BDF-ABB3-4EB9285854D9}"/>
              </a:ext>
            </a:extLst>
          </p:cNvPr>
          <p:cNvSpPr>
            <a:spLocks noChangeArrowheads="1"/>
          </p:cNvSpPr>
          <p:nvPr/>
        </p:nvSpPr>
        <p:spPr bwMode="auto">
          <a:xfrm>
            <a:off x="6275056" y="3269175"/>
            <a:ext cx="4536504" cy="43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spcBef>
                <a:spcPct val="0"/>
              </a:spcBef>
            </a:pP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Quarterly data from 1995:1 to 2016:12</a:t>
            </a:r>
          </a:p>
        </p:txBody>
      </p:sp>
      <p:sp>
        <p:nvSpPr>
          <p:cNvPr id="50" name="矩形 49">
            <a:extLst>
              <a:ext uri="{FF2B5EF4-FFF2-40B4-BE49-F238E27FC236}">
                <a16:creationId xmlns:a16="http://schemas.microsoft.com/office/drawing/2014/main" xmlns="" id="{95296F0F-8861-4675-A416-8EBC7052BEAC}"/>
              </a:ext>
            </a:extLst>
          </p:cNvPr>
          <p:cNvSpPr/>
          <p:nvPr/>
        </p:nvSpPr>
        <p:spPr>
          <a:xfrm>
            <a:off x="6821535" y="3178469"/>
            <a:ext cx="1436291" cy="45719"/>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rgbClr val="FBC301"/>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xmlns="" id="{E866B431-43FB-440C-BD45-E217DDFCFAEC}"/>
              </a:ext>
            </a:extLst>
          </p:cNvPr>
          <p:cNvGrpSpPr/>
          <p:nvPr/>
        </p:nvGrpSpPr>
        <p:grpSpPr>
          <a:xfrm>
            <a:off x="1456220" y="1085831"/>
            <a:ext cx="1739047" cy="377020"/>
            <a:chOff x="1029857" y="1085831"/>
            <a:chExt cx="1739047" cy="377020"/>
          </a:xfrm>
        </p:grpSpPr>
        <p:sp>
          <p:nvSpPr>
            <p:cNvPr id="28" name="矩形 3"/>
            <p:cNvSpPr>
              <a:spLocks noChangeArrowheads="1"/>
            </p:cNvSpPr>
            <p:nvPr/>
          </p:nvSpPr>
          <p:spPr bwMode="auto">
            <a:xfrm>
              <a:off x="1465548" y="1085831"/>
              <a:ext cx="1303356"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sz="2000" b="1" dirty="0">
                  <a:solidFill>
                    <a:srgbClr val="FBC301"/>
                  </a:solidFill>
                  <a:latin typeface="微软雅黑" panose="020B0503020204020204" pitchFamily="34" charset="-122"/>
                  <a:ea typeface="微软雅黑" panose="020B0503020204020204" pitchFamily="34" charset="-122"/>
                  <a:cs typeface="Arial" panose="020B0604020202020204" pitchFamily="34" charset="0"/>
                </a:rPr>
                <a:t>Variables</a:t>
              </a:r>
              <a:endParaRPr lang="zh-CN" altLang="en-US" sz="2000" b="1" dirty="0">
                <a:solidFill>
                  <a:srgbClr val="FBC30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Freeform 145">
              <a:extLst>
                <a:ext uri="{FF2B5EF4-FFF2-40B4-BE49-F238E27FC236}">
                  <a16:creationId xmlns:a16="http://schemas.microsoft.com/office/drawing/2014/main" xmlns="" id="{962211EA-FEF9-441E-8566-C1FAB257D840}"/>
                </a:ext>
              </a:extLst>
            </p:cNvPr>
            <p:cNvSpPr>
              <a:spLocks/>
            </p:cNvSpPr>
            <p:nvPr/>
          </p:nvSpPr>
          <p:spPr bwMode="auto">
            <a:xfrm>
              <a:off x="1029857" y="1114955"/>
              <a:ext cx="317847" cy="324482"/>
            </a:xfrm>
            <a:custGeom>
              <a:avLst/>
              <a:gdLst>
                <a:gd name="T0" fmla="*/ 108 w 179"/>
                <a:gd name="T1" fmla="*/ 0 h 150"/>
                <a:gd name="T2" fmla="*/ 132 w 179"/>
                <a:gd name="T3" fmla="*/ 36 h 150"/>
                <a:gd name="T4" fmla="*/ 135 w 179"/>
                <a:gd name="T5" fmla="*/ 34 h 150"/>
                <a:gd name="T6" fmla="*/ 173 w 179"/>
                <a:gd name="T7" fmla="*/ 33 h 150"/>
                <a:gd name="T8" fmla="*/ 142 w 179"/>
                <a:gd name="T9" fmla="*/ 58 h 150"/>
                <a:gd name="T10" fmla="*/ 161 w 179"/>
                <a:gd name="T11" fmla="*/ 97 h 150"/>
                <a:gd name="T12" fmla="*/ 127 w 179"/>
                <a:gd name="T13" fmla="*/ 116 h 150"/>
                <a:gd name="T14" fmla="*/ 124 w 179"/>
                <a:gd name="T15" fmla="*/ 113 h 150"/>
                <a:gd name="T16" fmla="*/ 90 w 179"/>
                <a:gd name="T17" fmla="*/ 96 h 150"/>
                <a:gd name="T18" fmla="*/ 107 w 179"/>
                <a:gd name="T19" fmla="*/ 130 h 150"/>
                <a:gd name="T20" fmla="*/ 74 w 179"/>
                <a:gd name="T21" fmla="*/ 150 h 150"/>
                <a:gd name="T22" fmla="*/ 51 w 179"/>
                <a:gd name="T23" fmla="*/ 113 h 150"/>
                <a:gd name="T24" fmla="*/ 47 w 179"/>
                <a:gd name="T25" fmla="*/ 115 h 150"/>
                <a:gd name="T26" fmla="*/ 8 w 179"/>
                <a:gd name="T27" fmla="*/ 119 h 150"/>
                <a:gd name="T28" fmla="*/ 36 w 179"/>
                <a:gd name="T29" fmla="*/ 94 h 150"/>
                <a:gd name="T30" fmla="*/ 38 w 179"/>
                <a:gd name="T31" fmla="*/ 92 h 150"/>
                <a:gd name="T32" fmla="*/ 18 w 179"/>
                <a:gd name="T33" fmla="*/ 53 h 150"/>
                <a:gd name="T34" fmla="*/ 53 w 179"/>
                <a:gd name="T35" fmla="*/ 33 h 150"/>
                <a:gd name="T36" fmla="*/ 72 w 179"/>
                <a:gd name="T37" fmla="*/ 65 h 150"/>
                <a:gd name="T38" fmla="*/ 90 w 179"/>
                <a:gd name="T39" fmla="*/ 31 h 150"/>
                <a:gd name="T40" fmla="*/ 74 w 179"/>
                <a:gd name="T41" fmla="*/ 24 h 150"/>
                <a:gd name="T42" fmla="*/ 75 w 179"/>
                <a:gd name="T43" fmla="*/ 19 h 150"/>
                <a:gd name="T44" fmla="*/ 108 w 179"/>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50">
                  <a:moveTo>
                    <a:pt x="108" y="0"/>
                  </a:moveTo>
                  <a:cubicBezTo>
                    <a:pt x="114" y="11"/>
                    <a:pt x="124" y="33"/>
                    <a:pt x="132" y="36"/>
                  </a:cubicBezTo>
                  <a:cubicBezTo>
                    <a:pt x="133" y="36"/>
                    <a:pt x="134" y="35"/>
                    <a:pt x="135" y="34"/>
                  </a:cubicBezTo>
                  <a:cubicBezTo>
                    <a:pt x="137" y="14"/>
                    <a:pt x="168" y="6"/>
                    <a:pt x="173" y="33"/>
                  </a:cubicBezTo>
                  <a:cubicBezTo>
                    <a:pt x="179" y="61"/>
                    <a:pt x="154" y="50"/>
                    <a:pt x="142" y="58"/>
                  </a:cubicBezTo>
                  <a:cubicBezTo>
                    <a:pt x="148" y="71"/>
                    <a:pt x="155" y="84"/>
                    <a:pt x="161" y="97"/>
                  </a:cubicBezTo>
                  <a:cubicBezTo>
                    <a:pt x="152" y="102"/>
                    <a:pt x="137" y="114"/>
                    <a:pt x="127" y="116"/>
                  </a:cubicBezTo>
                  <a:cubicBezTo>
                    <a:pt x="125" y="116"/>
                    <a:pt x="125" y="114"/>
                    <a:pt x="124" y="113"/>
                  </a:cubicBezTo>
                  <a:cubicBezTo>
                    <a:pt x="128" y="90"/>
                    <a:pt x="112" y="72"/>
                    <a:pt x="90" y="96"/>
                  </a:cubicBezTo>
                  <a:cubicBezTo>
                    <a:pt x="72" y="115"/>
                    <a:pt x="109" y="125"/>
                    <a:pt x="107" y="130"/>
                  </a:cubicBezTo>
                  <a:cubicBezTo>
                    <a:pt x="96" y="137"/>
                    <a:pt x="85" y="143"/>
                    <a:pt x="74" y="150"/>
                  </a:cubicBezTo>
                  <a:cubicBezTo>
                    <a:pt x="66" y="138"/>
                    <a:pt x="59" y="125"/>
                    <a:pt x="51" y="113"/>
                  </a:cubicBezTo>
                  <a:cubicBezTo>
                    <a:pt x="50" y="114"/>
                    <a:pt x="48" y="115"/>
                    <a:pt x="47" y="115"/>
                  </a:cubicBezTo>
                  <a:cubicBezTo>
                    <a:pt x="42" y="132"/>
                    <a:pt x="18" y="149"/>
                    <a:pt x="8" y="119"/>
                  </a:cubicBezTo>
                  <a:cubicBezTo>
                    <a:pt x="0" y="94"/>
                    <a:pt x="22" y="96"/>
                    <a:pt x="36" y="94"/>
                  </a:cubicBezTo>
                  <a:cubicBezTo>
                    <a:pt x="37" y="93"/>
                    <a:pt x="38" y="93"/>
                    <a:pt x="38" y="92"/>
                  </a:cubicBezTo>
                  <a:cubicBezTo>
                    <a:pt x="32" y="79"/>
                    <a:pt x="24" y="66"/>
                    <a:pt x="18" y="53"/>
                  </a:cubicBezTo>
                  <a:cubicBezTo>
                    <a:pt x="29" y="47"/>
                    <a:pt x="41" y="40"/>
                    <a:pt x="53" y="33"/>
                  </a:cubicBezTo>
                  <a:cubicBezTo>
                    <a:pt x="62" y="42"/>
                    <a:pt x="48" y="65"/>
                    <a:pt x="72" y="65"/>
                  </a:cubicBezTo>
                  <a:cubicBezTo>
                    <a:pt x="87" y="64"/>
                    <a:pt x="100" y="45"/>
                    <a:pt x="90" y="31"/>
                  </a:cubicBezTo>
                  <a:cubicBezTo>
                    <a:pt x="84" y="28"/>
                    <a:pt x="76" y="28"/>
                    <a:pt x="74" y="24"/>
                  </a:cubicBezTo>
                  <a:cubicBezTo>
                    <a:pt x="72" y="19"/>
                    <a:pt x="74" y="21"/>
                    <a:pt x="75" y="19"/>
                  </a:cubicBezTo>
                  <a:cubicBezTo>
                    <a:pt x="86" y="13"/>
                    <a:pt x="97" y="6"/>
                    <a:pt x="108" y="0"/>
                  </a:cubicBezTo>
                </a:path>
              </a:pathLst>
            </a:custGeom>
            <a:solidFill>
              <a:srgbClr val="FBC30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
            <a:extLst>
              <a:ext uri="{FF2B5EF4-FFF2-40B4-BE49-F238E27FC236}">
                <a16:creationId xmlns:a16="http://schemas.microsoft.com/office/drawing/2014/main" xmlns="" id="{FB499126-231C-49BC-BE09-13800ACDE248}"/>
              </a:ext>
            </a:extLst>
          </p:cNvPr>
          <p:cNvGrpSpPr/>
          <p:nvPr/>
        </p:nvGrpSpPr>
        <p:grpSpPr>
          <a:xfrm>
            <a:off x="6336654" y="2810911"/>
            <a:ext cx="2065150" cy="377020"/>
            <a:chOff x="6336654" y="2810911"/>
            <a:chExt cx="2065150" cy="377020"/>
          </a:xfrm>
        </p:grpSpPr>
        <p:sp>
          <p:nvSpPr>
            <p:cNvPr id="48" name="矩形 3">
              <a:extLst>
                <a:ext uri="{FF2B5EF4-FFF2-40B4-BE49-F238E27FC236}">
                  <a16:creationId xmlns:a16="http://schemas.microsoft.com/office/drawing/2014/main" xmlns="" id="{00D64EA5-13EF-4F61-AD14-C17D926F0005}"/>
                </a:ext>
              </a:extLst>
            </p:cNvPr>
            <p:cNvSpPr>
              <a:spLocks noChangeArrowheads="1"/>
            </p:cNvSpPr>
            <p:nvPr/>
          </p:nvSpPr>
          <p:spPr bwMode="auto">
            <a:xfrm>
              <a:off x="6745659" y="2810911"/>
              <a:ext cx="1656145"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sz="2000" b="1" dirty="0">
                  <a:solidFill>
                    <a:srgbClr val="34495E"/>
                  </a:solidFill>
                  <a:latin typeface="微软雅黑" panose="020B0503020204020204" pitchFamily="34" charset="-122"/>
                  <a:ea typeface="微软雅黑" panose="020B0503020204020204" pitchFamily="34" charset="-122"/>
                  <a:cs typeface="Arial" panose="020B0604020202020204" pitchFamily="34" charset="0"/>
                </a:rPr>
                <a:t>Time range</a:t>
              </a:r>
              <a:endParaRPr lang="zh-CN" altLang="en-US" sz="2000" b="1" dirty="0">
                <a:solidFill>
                  <a:srgbClr val="34495E"/>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66" name="组合 65">
              <a:extLst>
                <a:ext uri="{FF2B5EF4-FFF2-40B4-BE49-F238E27FC236}">
                  <a16:creationId xmlns:a16="http://schemas.microsoft.com/office/drawing/2014/main" xmlns="" id="{083C056B-16FF-4C11-AC6A-653FEEFBDB65}"/>
                </a:ext>
              </a:extLst>
            </p:cNvPr>
            <p:cNvGrpSpPr/>
            <p:nvPr/>
          </p:nvGrpSpPr>
          <p:grpSpPr>
            <a:xfrm>
              <a:off x="6336654" y="2820701"/>
              <a:ext cx="334988" cy="334988"/>
              <a:chOff x="6289675" y="-10255251"/>
              <a:chExt cx="441325" cy="441325"/>
            </a:xfrm>
            <a:solidFill>
              <a:srgbClr val="34495E"/>
            </a:solidFill>
          </p:grpSpPr>
          <p:sp>
            <p:nvSpPr>
              <p:cNvPr id="67" name="Freeform 42">
                <a:extLst>
                  <a:ext uri="{FF2B5EF4-FFF2-40B4-BE49-F238E27FC236}">
                    <a16:creationId xmlns:a16="http://schemas.microsoft.com/office/drawing/2014/main" xmlns="" id="{2A3D4AFD-C4AD-4F8F-B8AD-7761EACDAE94}"/>
                  </a:ext>
                </a:extLst>
              </p:cNvPr>
              <p:cNvSpPr>
                <a:spLocks noEditPoints="1"/>
              </p:cNvSpPr>
              <p:nvPr/>
            </p:nvSpPr>
            <p:spPr bwMode="auto">
              <a:xfrm>
                <a:off x="6289675" y="-10255251"/>
                <a:ext cx="441325" cy="441325"/>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3">
                <a:extLst>
                  <a:ext uri="{FF2B5EF4-FFF2-40B4-BE49-F238E27FC236}">
                    <a16:creationId xmlns:a16="http://schemas.microsoft.com/office/drawing/2014/main" xmlns="" id="{A170838A-8C98-4CCD-A85A-E36106E47FF0}"/>
                  </a:ext>
                </a:extLst>
              </p:cNvPr>
              <p:cNvSpPr>
                <a:spLocks/>
              </p:cNvSpPr>
              <p:nvPr/>
            </p:nvSpPr>
            <p:spPr bwMode="auto">
              <a:xfrm>
                <a:off x="6481763" y="-10172701"/>
                <a:ext cx="112713" cy="220663"/>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9" name="矩形 68">
            <a:extLst>
              <a:ext uri="{FF2B5EF4-FFF2-40B4-BE49-F238E27FC236}">
                <a16:creationId xmlns:a16="http://schemas.microsoft.com/office/drawing/2014/main" xmlns="" id="{196AA209-F64C-467A-A728-A9BC6332A923}"/>
              </a:ext>
            </a:extLst>
          </p:cNvPr>
          <p:cNvSpPr/>
          <p:nvPr/>
        </p:nvSpPr>
        <p:spPr>
          <a:xfrm>
            <a:off x="6204248" y="3177848"/>
            <a:ext cx="599800" cy="45719"/>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997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750"/>
                                        <p:tgtEl>
                                          <p:spTgt spid="30"/>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250"/>
                            </p:stCondLst>
                            <p:childTnLst>
                              <p:par>
                                <p:cTn id="16" presetID="14" presetClass="entr" presetSubtype="1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randombar(horizontal)">
                                      <p:cBhvr>
                                        <p:cTn id="18" dur="750"/>
                                        <p:tgtEl>
                                          <p:spTgt spid="27"/>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left)">
                                      <p:cBhvr>
                                        <p:cTn id="22" dur="500"/>
                                        <p:tgtEl>
                                          <p:spTgt spid="6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750"/>
                                        <p:tgtEl>
                                          <p:spTgt spid="50"/>
                                        </p:tgtEl>
                                      </p:cBhvr>
                                    </p:animEffect>
                                  </p:childTnLst>
                                </p:cTn>
                              </p:par>
                            </p:childTnLst>
                          </p:cTn>
                        </p:par>
                        <p:par>
                          <p:cTn id="26" fill="hold">
                            <p:stCondLst>
                              <p:cond delay="2750"/>
                            </p:stCondLst>
                            <p:childTnLst>
                              <p:par>
                                <p:cTn id="27" presetID="10"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3250"/>
                            </p:stCondLst>
                            <p:childTnLst>
                              <p:par>
                                <p:cTn id="31" presetID="14" presetClass="entr" presetSubtype="10"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randombar(horizontal)">
                                      <p:cBhvr>
                                        <p:cTn id="33" dur="750"/>
                                        <p:tgtEl>
                                          <p:spTgt spid="47"/>
                                        </p:tgtEl>
                                      </p:cBhvr>
                                    </p:animEffec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35" presetClass="path" presetSubtype="0" accel="50000" decel="50000" fill="hold" grpId="1" nodeType="withEffect">
                                  <p:stCondLst>
                                    <p:cond delay="0"/>
                                  </p:stCondLst>
                                  <p:childTnLst>
                                    <p:animMotion origin="layout" path="M 3.41317E-6 -2.96296E-6 L 0.36683 0.15278 " pathEditMode="relative" rAng="0" ptsTypes="AA">
                                      <p:cBhvr>
                                        <p:cTn id="38" dur="500" spd="-99900" fill="hold"/>
                                        <p:tgtEl>
                                          <p:spTgt spid="36"/>
                                        </p:tgtEl>
                                        <p:attrNameLst>
                                          <p:attrName>ppt_x,ppt_y</p:attrName>
                                        </p:attrNameLst>
                                      </p:cBhvr>
                                      <p:rCtr x="18342" y="7639"/>
                                    </p:animMotion>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35" presetClass="path" presetSubtype="0" accel="50000" decel="50000" fill="hold" grpId="1" nodeType="withEffect">
                                  <p:stCondLst>
                                    <p:cond delay="0"/>
                                  </p:stCondLst>
                                  <p:childTnLst>
                                    <p:animMotion origin="layout" path="M 4.49883E-6 -1.48148E-6 L -0.39495 -0.11018 " pathEditMode="relative" rAng="0" ptsTypes="AA">
                                      <p:cBhvr>
                                        <p:cTn id="42" dur="500" spd="-99900" fill="hold"/>
                                        <p:tgtEl>
                                          <p:spTgt spid="37"/>
                                        </p:tgtEl>
                                        <p:attrNameLst>
                                          <p:attrName>ppt_x,ppt_y</p:attrName>
                                        </p:attrNameLst>
                                      </p:cBhvr>
                                      <p:rCtr x="-19747" y="-5509"/>
                                    </p:animMotion>
                                  </p:childTnLst>
                                </p:cTn>
                              </p:par>
                            </p:childTnLst>
                          </p:cTn>
                        </p:par>
                        <p:par>
                          <p:cTn id="43" fill="hold">
                            <p:stCondLst>
                              <p:cond delay="4500"/>
                            </p:stCondLst>
                            <p:childTnLst>
                              <p:par>
                                <p:cTn id="44" presetID="18" presetClass="entr" presetSubtype="3"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strips(upRight)">
                                      <p:cBhvr>
                                        <p:cTn id="4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30" grpId="0" animBg="1"/>
      <p:bldP spid="36" grpId="0" animBg="1"/>
      <p:bldP spid="36" grpId="1" animBg="1"/>
      <p:bldP spid="37" grpId="0" animBg="1"/>
      <p:bldP spid="37" grpId="1" animBg="1"/>
      <p:bldP spid="38" grpId="0"/>
      <p:bldP spid="47" grpId="0"/>
      <p:bldP spid="50"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016224"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Data description</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592288"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BC301"/>
              </a:solidFill>
            </a:endParaRPr>
          </a:p>
        </p:txBody>
      </p:sp>
      <p:sp>
        <p:nvSpPr>
          <p:cNvPr id="65" name="矩形 64"/>
          <p:cNvSpPr/>
          <p:nvPr/>
        </p:nvSpPr>
        <p:spPr>
          <a:xfrm>
            <a:off x="11953278"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261"/>
          <p:cNvSpPr>
            <a:spLocks/>
          </p:cNvSpPr>
          <p:nvPr/>
        </p:nvSpPr>
        <p:spPr bwMode="auto">
          <a:xfrm>
            <a:off x="304819" y="179140"/>
            <a:ext cx="307468" cy="307468"/>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40" name="组合 39">
            <a:extLst>
              <a:ext uri="{FF2B5EF4-FFF2-40B4-BE49-F238E27FC236}">
                <a16:creationId xmlns:a16="http://schemas.microsoft.com/office/drawing/2014/main" xmlns="" id="{CDC468D3-1EF0-40D1-8780-AC198BBEED87}"/>
              </a:ext>
            </a:extLst>
          </p:cNvPr>
          <p:cNvGrpSpPr/>
          <p:nvPr/>
        </p:nvGrpSpPr>
        <p:grpSpPr>
          <a:xfrm>
            <a:off x="9412843" y="187549"/>
            <a:ext cx="2517392" cy="335507"/>
            <a:chOff x="9412843" y="187549"/>
            <a:chExt cx="2517392" cy="335507"/>
          </a:xfrm>
        </p:grpSpPr>
        <p:grpSp>
          <p:nvGrpSpPr>
            <p:cNvPr id="41" name="组合 40">
              <a:extLst>
                <a:ext uri="{FF2B5EF4-FFF2-40B4-BE49-F238E27FC236}">
                  <a16:creationId xmlns:a16="http://schemas.microsoft.com/office/drawing/2014/main" xmlns="" id="{771376D2-C569-4C30-A768-2299D2D7EEF1}"/>
                </a:ext>
              </a:extLst>
            </p:cNvPr>
            <p:cNvGrpSpPr/>
            <p:nvPr/>
          </p:nvGrpSpPr>
          <p:grpSpPr>
            <a:xfrm>
              <a:off x="9412843" y="187549"/>
              <a:ext cx="2517392" cy="335507"/>
              <a:chOff x="9412843" y="187549"/>
              <a:chExt cx="2517392" cy="335507"/>
            </a:xfrm>
          </p:grpSpPr>
          <p:sp>
            <p:nvSpPr>
              <p:cNvPr id="44" name="矩形 43">
                <a:extLst>
                  <a:ext uri="{FF2B5EF4-FFF2-40B4-BE49-F238E27FC236}">
                    <a16:creationId xmlns:a16="http://schemas.microsoft.com/office/drawing/2014/main" xmlns="" id="{C569340B-023A-4E1E-9CCF-90785B79E1C4}"/>
                  </a:ext>
                </a:extLst>
              </p:cNvPr>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91012B8D-0360-4E18-9D47-D691CE48A8D3}"/>
                  </a:ext>
                </a:extLst>
              </p:cNvPr>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D2A13253-067E-40A7-B755-717902D1DE52}"/>
                </a:ext>
              </a:extLst>
            </p:cNvPr>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Two</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E162CF0F-0A9C-4A3F-B2DF-1EB93DA3B43C}"/>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Methodology</a:t>
              </a:r>
              <a:endParaRPr lang="zh-CN" altLang="en-US" sz="1400" b="1" dirty="0">
                <a:solidFill>
                  <a:schemeClr val="bg1"/>
                </a:solidFill>
                <a:latin typeface="微软雅黑" pitchFamily="34" charset="-122"/>
                <a:ea typeface="微软雅黑" pitchFamily="34" charset="-122"/>
              </a:endParaRPr>
            </a:p>
          </p:txBody>
        </p:sp>
      </p:grpSp>
      <p:sp>
        <p:nvSpPr>
          <p:cNvPr id="31" name="内容占位符 4">
            <a:extLst>
              <a:ext uri="{FF2B5EF4-FFF2-40B4-BE49-F238E27FC236}">
                <a16:creationId xmlns:a16="http://schemas.microsoft.com/office/drawing/2014/main" xmlns="" id="{FD720C48-4B7F-425B-92D5-22BC01975731}"/>
              </a:ext>
            </a:extLst>
          </p:cNvPr>
          <p:cNvSpPr txBox="1">
            <a:spLocks/>
          </p:cNvSpPr>
          <p:nvPr/>
        </p:nvSpPr>
        <p:spPr>
          <a:xfrm>
            <a:off x="2857759" y="2002563"/>
            <a:ext cx="8208912" cy="216939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200000"/>
              </a:lnSpc>
            </a:pPr>
            <a:r>
              <a:rPr lang="en-US" altLang="zh-CN" sz="2000" b="1" dirty="0" err="1">
                <a:latin typeface="微软雅黑" panose="020B0503020204020204" pitchFamily="34" charset="-122"/>
                <a:ea typeface="微软雅黑" panose="020B0503020204020204" pitchFamily="34" charset="-122"/>
              </a:rPr>
              <a:t>Δy</a:t>
            </a:r>
            <a:r>
              <a:rPr lang="en-US" altLang="zh-CN" sz="1800" dirty="0">
                <a:latin typeface="微软雅黑" panose="020B0503020204020204" pitchFamily="34" charset="-122"/>
                <a:ea typeface="微软雅黑" panose="020B0503020204020204" pitchFamily="34" charset="-122"/>
              </a:rPr>
              <a:t>---</a:t>
            </a:r>
            <a:r>
              <a:rPr lang="en-US" altLang="zh-CN" sz="2000" b="1" dirty="0">
                <a:solidFill>
                  <a:srgbClr val="FBC301"/>
                </a:solidFill>
                <a:latin typeface="微软雅黑" panose="020B0503020204020204" pitchFamily="34" charset="-122"/>
                <a:ea typeface="微软雅黑" panose="020B0503020204020204" pitchFamily="34" charset="-122"/>
              </a:rPr>
              <a:t>change</a:t>
            </a:r>
            <a:r>
              <a:rPr lang="en-US" altLang="zh-CN" sz="1800" dirty="0">
                <a:latin typeface="微软雅黑" panose="020B0503020204020204" pitchFamily="34" charset="-122"/>
                <a:ea typeface="微软雅黑" panose="020B0503020204020204" pitchFamily="34" charset="-122"/>
              </a:rPr>
              <a:t> in GDP between one value and its former value</a:t>
            </a:r>
            <a:r>
              <a:rPr lang="zh-CN" altLang="zh-CN" sz="1800" dirty="0">
                <a:latin typeface="微软雅黑" panose="020B0503020204020204" pitchFamily="34" charset="-122"/>
                <a:ea typeface="微软雅黑" panose="020B0503020204020204" pitchFamily="34" charset="-122"/>
              </a:rPr>
              <a:t> </a:t>
            </a:r>
            <a:endParaRPr lang="en-US" altLang="zh-CN" sz="1800" dirty="0">
              <a:latin typeface="微软雅黑" panose="020B0503020204020204" pitchFamily="34" charset="-122"/>
              <a:ea typeface="微软雅黑" panose="020B0503020204020204" pitchFamily="34" charset="-122"/>
            </a:endParaRPr>
          </a:p>
          <a:p>
            <a:pPr>
              <a:lnSpc>
                <a:spcPct val="200000"/>
              </a:lnSpc>
            </a:pPr>
            <a:r>
              <a:rPr lang="en-US" altLang="zh-CN" sz="2000" b="1" dirty="0" err="1">
                <a:latin typeface="微软雅黑" panose="020B0503020204020204" pitchFamily="34" charset="-122"/>
                <a:ea typeface="微软雅黑" panose="020B0503020204020204" pitchFamily="34" charset="-122"/>
              </a:rPr>
              <a:t>Δo</a:t>
            </a:r>
            <a:r>
              <a:rPr lang="en-US" altLang="zh-CN" sz="1800" dirty="0">
                <a:latin typeface="微软雅黑" panose="020B0503020204020204" pitchFamily="34" charset="-122"/>
                <a:ea typeface="微软雅黑" panose="020B0503020204020204" pitchFamily="34" charset="-122"/>
              </a:rPr>
              <a:t>---the </a:t>
            </a:r>
            <a:r>
              <a:rPr lang="en-US" altLang="zh-CN" sz="2000" b="1" dirty="0">
                <a:solidFill>
                  <a:srgbClr val="FBC301"/>
                </a:solidFill>
                <a:latin typeface="微软雅黑" panose="020B0503020204020204" pitchFamily="34" charset="-122"/>
                <a:ea typeface="微软雅黑" panose="020B0503020204020204" pitchFamily="34" charset="-122"/>
              </a:rPr>
              <a:t>differences</a:t>
            </a:r>
            <a:r>
              <a:rPr lang="en-US" altLang="zh-CN" sz="1800" dirty="0">
                <a:latin typeface="微软雅黑" panose="020B0503020204020204" pitchFamily="34" charset="-122"/>
                <a:ea typeface="微软雅黑" panose="020B0503020204020204" pitchFamily="34" charset="-122"/>
              </a:rPr>
              <a:t> between two adjacent data of oil prices</a:t>
            </a:r>
          </a:p>
          <a:p>
            <a:pPr>
              <a:lnSpc>
                <a:spcPct val="200000"/>
              </a:lnSpc>
            </a:pPr>
            <a:r>
              <a:rPr lang="en-US" altLang="zh-CN" sz="2000" b="1" dirty="0" err="1">
                <a:latin typeface="微软雅黑" panose="020B0503020204020204" pitchFamily="34" charset="-122"/>
                <a:ea typeface="微软雅黑" panose="020B0503020204020204" pitchFamily="34" charset="-122"/>
              </a:rPr>
              <a:t>Δx</a:t>
            </a:r>
            <a:r>
              <a:rPr lang="en-US" altLang="zh-CN" sz="1800" dirty="0">
                <a:latin typeface="微软雅黑" panose="020B0503020204020204" pitchFamily="34" charset="-122"/>
                <a:ea typeface="微软雅黑" panose="020B0503020204020204" pitchFamily="34" charset="-122"/>
              </a:rPr>
              <a:t>---the </a:t>
            </a:r>
            <a:r>
              <a:rPr lang="en-US" altLang="zh-CN" sz="1800" b="1" dirty="0">
                <a:solidFill>
                  <a:srgbClr val="FBC301"/>
                </a:solidFill>
                <a:latin typeface="微软雅黑" panose="020B0503020204020204" pitchFamily="34" charset="-122"/>
                <a:ea typeface="微软雅黑" panose="020B0503020204020204" pitchFamily="34" charset="-122"/>
              </a:rPr>
              <a:t>differences</a:t>
            </a:r>
            <a:r>
              <a:rPr lang="en-US" altLang="zh-CN" sz="1800" dirty="0">
                <a:latin typeface="微软雅黑" panose="020B0503020204020204" pitchFamily="34" charset="-122"/>
                <a:ea typeface="微软雅黑" panose="020B0503020204020204" pitchFamily="34" charset="-122"/>
              </a:rPr>
              <a:t> between two adjacent data of CPI</a:t>
            </a:r>
            <a:endParaRPr kumimoji="1"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4867045"/>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Modelling</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肘形连接符 12"/>
          <p:cNvCxnSpPr>
            <a:cxnSpLocks/>
          </p:cNvCxnSpPr>
          <p:nvPr/>
        </p:nvCxnSpPr>
        <p:spPr>
          <a:xfrm flipV="1">
            <a:off x="3159899" y="2496571"/>
            <a:ext cx="2455491" cy="1443501"/>
          </a:xfrm>
          <a:prstGeom prst="bentConnector3">
            <a:avLst>
              <a:gd name="adj1" fmla="val 50000"/>
            </a:avLst>
          </a:prstGeom>
          <a:ln w="9525" cap="rnd">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肘形连接符 13"/>
          <p:cNvCxnSpPr>
            <a:cxnSpLocks/>
            <a:endCxn id="21" idx="2"/>
          </p:cNvCxnSpPr>
          <p:nvPr/>
        </p:nvCxnSpPr>
        <p:spPr>
          <a:xfrm>
            <a:off x="3649315" y="3839834"/>
            <a:ext cx="2243675" cy="2044617"/>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xmlns="" id="{4B274B50-EE17-405A-A3F9-5FFDD815853F}"/>
              </a:ext>
            </a:extLst>
          </p:cNvPr>
          <p:cNvGrpSpPr/>
          <p:nvPr/>
        </p:nvGrpSpPr>
        <p:grpSpPr>
          <a:xfrm>
            <a:off x="5563586" y="2212078"/>
            <a:ext cx="546935" cy="546935"/>
            <a:chOff x="5620703" y="1096521"/>
            <a:chExt cx="546935" cy="546935"/>
          </a:xfrm>
        </p:grpSpPr>
        <p:sp>
          <p:nvSpPr>
            <p:cNvPr id="15" name="椭圆 14"/>
            <p:cNvSpPr/>
            <p:nvPr/>
          </p:nvSpPr>
          <p:spPr>
            <a:xfrm>
              <a:off x="5620703" y="1096521"/>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6" name="标题 4"/>
            <p:cNvSpPr txBox="1">
              <a:spLocks/>
            </p:cNvSpPr>
            <p:nvPr/>
          </p:nvSpPr>
          <p:spPr>
            <a:xfrm>
              <a:off x="5739677" y="1200993"/>
              <a:ext cx="263324"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bg1"/>
                  </a:solidFill>
                  <a:latin typeface="微软雅黑" panose="020B0503020204020204" pitchFamily="34" charset="-122"/>
                  <a:ea typeface="微软雅黑" panose="020B0503020204020204" pitchFamily="34" charset="-122"/>
                </a:rPr>
                <a:t>2</a:t>
              </a:r>
            </a:p>
          </p:txBody>
        </p:sp>
      </p:grpSp>
      <p:cxnSp>
        <p:nvCxnSpPr>
          <p:cNvPr id="17" name="肘形连接符 16"/>
          <p:cNvCxnSpPr>
            <a:cxnSpLocks/>
            <a:endCxn id="19" idx="3"/>
          </p:cNvCxnSpPr>
          <p:nvPr/>
        </p:nvCxnSpPr>
        <p:spPr>
          <a:xfrm>
            <a:off x="3735712" y="3750273"/>
            <a:ext cx="2914878" cy="552188"/>
          </a:xfrm>
          <a:prstGeom prst="bentConnector4">
            <a:avLst>
              <a:gd name="adj1" fmla="val 48626"/>
              <a:gd name="adj2" fmla="val 141399"/>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肘形连接符 17"/>
          <p:cNvCxnSpPr>
            <a:cxnSpLocks/>
          </p:cNvCxnSpPr>
          <p:nvPr/>
        </p:nvCxnSpPr>
        <p:spPr>
          <a:xfrm flipV="1">
            <a:off x="3898598" y="1193248"/>
            <a:ext cx="2420255" cy="2379768"/>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C6A32FA6-025D-49ED-ACD1-90A67AB7BDFA}"/>
              </a:ext>
            </a:extLst>
          </p:cNvPr>
          <p:cNvGrpSpPr/>
          <p:nvPr/>
        </p:nvGrpSpPr>
        <p:grpSpPr>
          <a:xfrm>
            <a:off x="6570493" y="3835623"/>
            <a:ext cx="546935" cy="546935"/>
            <a:chOff x="6321703" y="2483015"/>
            <a:chExt cx="546935" cy="546935"/>
          </a:xfrm>
          <a:solidFill>
            <a:srgbClr val="595959"/>
          </a:solidFill>
        </p:grpSpPr>
        <p:sp>
          <p:nvSpPr>
            <p:cNvPr id="19" name="椭圆 18"/>
            <p:cNvSpPr/>
            <p:nvPr/>
          </p:nvSpPr>
          <p:spPr>
            <a:xfrm>
              <a:off x="6321703" y="2483015"/>
              <a:ext cx="546935" cy="5469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20" name="标题 4"/>
            <p:cNvSpPr txBox="1">
              <a:spLocks/>
            </p:cNvSpPr>
            <p:nvPr/>
          </p:nvSpPr>
          <p:spPr>
            <a:xfrm>
              <a:off x="6434585" y="2596508"/>
              <a:ext cx="304960" cy="360041"/>
            </a:xfrm>
            <a:prstGeom prst="rect">
              <a:avLst/>
            </a:prstGeom>
            <a:grp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bg1"/>
                  </a:solidFill>
                  <a:latin typeface="微软雅黑" panose="020B0503020204020204" pitchFamily="34" charset="-122"/>
                  <a:ea typeface="微软雅黑" panose="020B0503020204020204" pitchFamily="34" charset="-122"/>
                </a:rPr>
                <a:t>3</a:t>
              </a:r>
            </a:p>
          </p:txBody>
        </p:sp>
      </p:grpSp>
      <p:grpSp>
        <p:nvGrpSpPr>
          <p:cNvPr id="47" name="组合 46">
            <a:extLst>
              <a:ext uri="{FF2B5EF4-FFF2-40B4-BE49-F238E27FC236}">
                <a16:creationId xmlns:a16="http://schemas.microsoft.com/office/drawing/2014/main" xmlns="" id="{4D005752-59CA-4F53-9EE9-59BD6A23987D}"/>
              </a:ext>
            </a:extLst>
          </p:cNvPr>
          <p:cNvGrpSpPr/>
          <p:nvPr/>
        </p:nvGrpSpPr>
        <p:grpSpPr>
          <a:xfrm>
            <a:off x="5892990" y="5610983"/>
            <a:ext cx="546935" cy="546935"/>
            <a:chOff x="5914295" y="4242041"/>
            <a:chExt cx="546935" cy="546935"/>
          </a:xfrm>
        </p:grpSpPr>
        <p:sp>
          <p:nvSpPr>
            <p:cNvPr id="21" name="椭圆 20"/>
            <p:cNvSpPr/>
            <p:nvPr/>
          </p:nvSpPr>
          <p:spPr>
            <a:xfrm>
              <a:off x="5914295" y="4242041"/>
              <a:ext cx="546935" cy="546935"/>
            </a:xfrm>
            <a:prstGeom prst="ellipse">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22" name="标题 4"/>
            <p:cNvSpPr txBox="1">
              <a:spLocks/>
            </p:cNvSpPr>
            <p:nvPr/>
          </p:nvSpPr>
          <p:spPr>
            <a:xfrm>
              <a:off x="6021134" y="4335487"/>
              <a:ext cx="328922"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bg1"/>
                  </a:solidFill>
                  <a:latin typeface="微软雅黑" panose="020B0503020204020204" pitchFamily="34" charset="-122"/>
                  <a:ea typeface="微软雅黑" panose="020B0503020204020204" pitchFamily="34" charset="-122"/>
                </a:rPr>
                <a:t>4</a:t>
              </a:r>
            </a:p>
          </p:txBody>
        </p:sp>
      </p:grpSp>
      <p:grpSp>
        <p:nvGrpSpPr>
          <p:cNvPr id="9" name="组合 8">
            <a:extLst>
              <a:ext uri="{FF2B5EF4-FFF2-40B4-BE49-F238E27FC236}">
                <a16:creationId xmlns:a16="http://schemas.microsoft.com/office/drawing/2014/main" xmlns="" id="{643E3FD0-5382-43D4-AD1D-AD9159169159}"/>
              </a:ext>
            </a:extLst>
          </p:cNvPr>
          <p:cNvGrpSpPr/>
          <p:nvPr/>
        </p:nvGrpSpPr>
        <p:grpSpPr>
          <a:xfrm>
            <a:off x="6329514" y="888995"/>
            <a:ext cx="546935" cy="546935"/>
            <a:chOff x="6774537" y="4656182"/>
            <a:chExt cx="546935" cy="546935"/>
          </a:xfrm>
          <a:solidFill>
            <a:srgbClr val="202A36"/>
          </a:solidFill>
        </p:grpSpPr>
        <p:sp>
          <p:nvSpPr>
            <p:cNvPr id="23" name="椭圆 22"/>
            <p:cNvSpPr/>
            <p:nvPr/>
          </p:nvSpPr>
          <p:spPr>
            <a:xfrm>
              <a:off x="6774537" y="4656182"/>
              <a:ext cx="546935" cy="5469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24" name="标题 4"/>
            <p:cNvSpPr txBox="1">
              <a:spLocks/>
            </p:cNvSpPr>
            <p:nvPr/>
          </p:nvSpPr>
          <p:spPr>
            <a:xfrm>
              <a:off x="6877188" y="4749628"/>
              <a:ext cx="341632" cy="360041"/>
            </a:xfrm>
            <a:prstGeom prst="rect">
              <a:avLst/>
            </a:prstGeom>
            <a:grp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bg1"/>
                  </a:solidFill>
                  <a:latin typeface="微软雅黑" panose="020B0503020204020204" pitchFamily="34" charset="-122"/>
                  <a:ea typeface="微软雅黑" panose="020B0503020204020204" pitchFamily="34" charset="-122"/>
                </a:rPr>
                <a:t>1</a:t>
              </a:r>
            </a:p>
          </p:txBody>
        </p:sp>
      </p:grpSp>
      <p:sp>
        <p:nvSpPr>
          <p:cNvPr id="25" name="Freeform 9"/>
          <p:cNvSpPr>
            <a:spLocks/>
          </p:cNvSpPr>
          <p:nvPr/>
        </p:nvSpPr>
        <p:spPr bwMode="auto">
          <a:xfrm flipH="1">
            <a:off x="624979" y="2060848"/>
            <a:ext cx="3423975" cy="2175787"/>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02A36"/>
          </a:solidFill>
          <a:ln>
            <a:noFill/>
          </a:ln>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30" name="矩形 29"/>
          <p:cNvSpPr/>
          <p:nvPr/>
        </p:nvSpPr>
        <p:spPr>
          <a:xfrm>
            <a:off x="6264586" y="1954010"/>
            <a:ext cx="4068158" cy="1393771"/>
          </a:xfrm>
          <a:prstGeom prst="rect">
            <a:avLst/>
          </a:prstGeom>
        </p:spPr>
        <p:txBody>
          <a:bodyPr wrap="square" lIns="91431" tIns="45716" rIns="91431" bIns="45716">
            <a:spAutoFit/>
          </a:bodyPr>
          <a:lstStyle/>
          <a:p>
            <a:pPr>
              <a:lnSpc>
                <a:spcPct val="120000"/>
              </a:lnSpc>
              <a:spcBef>
                <a:spcPct val="0"/>
              </a:spcBef>
              <a:buFont typeface="Arial" charset="0"/>
              <a:buNone/>
            </a:pPr>
            <a:r>
              <a:rPr lang="en-US" altLang="zh-CN"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The framework of the analysis is to investigate the influence of change in oil prices (IV) to GDP (DV) with sensitivity of CPI (CV) </a:t>
            </a:r>
          </a:p>
        </p:txBody>
      </p:sp>
      <p:sp>
        <p:nvSpPr>
          <p:cNvPr id="32" name="矩形 47"/>
          <p:cNvSpPr>
            <a:spLocks noChangeArrowheads="1"/>
          </p:cNvSpPr>
          <p:nvPr/>
        </p:nvSpPr>
        <p:spPr bwMode="auto">
          <a:xfrm>
            <a:off x="7238506" y="3835268"/>
            <a:ext cx="4331690" cy="124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en-US" altLang="zh-CN" sz="1600" dirty="0">
                <a:solidFill>
                  <a:schemeClr val="tx1">
                    <a:lumMod val="65000"/>
                    <a:lumOff val="35000"/>
                  </a:schemeClr>
                </a:solidFill>
                <a:sym typeface="微软雅黑" pitchFamily="34" charset="-122"/>
              </a:rPr>
              <a:t>The change in crude oil price is assumed to impose influence on the sensitivity of GDP and the sensitivity of CPI is assumed to affect the IV-DV relation.</a:t>
            </a:r>
          </a:p>
        </p:txBody>
      </p:sp>
      <p:sp>
        <p:nvSpPr>
          <p:cNvPr id="34" name="矩形 47"/>
          <p:cNvSpPr>
            <a:spLocks noChangeArrowheads="1"/>
          </p:cNvSpPr>
          <p:nvPr/>
        </p:nvSpPr>
        <p:spPr bwMode="auto">
          <a:xfrm>
            <a:off x="6572937" y="5299944"/>
            <a:ext cx="4602138" cy="124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en-US" altLang="zh-CN" sz="1600" b="1" dirty="0">
                <a:solidFill>
                  <a:srgbClr val="FBC301"/>
                </a:solidFill>
                <a:sym typeface="微软雅黑" pitchFamily="34" charset="-122"/>
              </a:rPr>
              <a:t>The formula is established to measure the mutual effects and former data effect by using the Autoregressive Distributed Lag Model (ARDL)</a:t>
            </a:r>
          </a:p>
        </p:txBody>
      </p:sp>
      <p:sp>
        <p:nvSpPr>
          <p:cNvPr id="36" name="矩形 47"/>
          <p:cNvSpPr>
            <a:spLocks noChangeArrowheads="1"/>
          </p:cNvSpPr>
          <p:nvPr/>
        </p:nvSpPr>
        <p:spPr bwMode="auto">
          <a:xfrm>
            <a:off x="7004928" y="742143"/>
            <a:ext cx="4781291"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en-US" altLang="zh-CN" sz="1400" dirty="0">
                <a:solidFill>
                  <a:srgbClr val="34495E"/>
                </a:solidFill>
                <a:sym typeface="微软雅黑" pitchFamily="34" charset="-122"/>
              </a:rPr>
              <a:t>The new concept that Hamilton (2003) created called </a:t>
            </a:r>
            <a:r>
              <a:rPr lang="en-US" altLang="zh-CN" sz="1400" b="1" dirty="0">
                <a:solidFill>
                  <a:srgbClr val="34495E"/>
                </a:solidFill>
                <a:sym typeface="微软雅黑" pitchFamily="34" charset="-122"/>
              </a:rPr>
              <a:t>[net oil price change] </a:t>
            </a:r>
            <a:r>
              <a:rPr lang="en-US" altLang="zh-CN" sz="1400" dirty="0">
                <a:solidFill>
                  <a:srgbClr val="34495E"/>
                </a:solidFill>
                <a:sym typeface="微软雅黑" pitchFamily="34" charset="-122"/>
              </a:rPr>
              <a:t>was used to eliminate the influence of exogenous factors like political factors </a:t>
            </a:r>
          </a:p>
        </p:txBody>
      </p:sp>
      <p:sp>
        <p:nvSpPr>
          <p:cNvPr id="38" name="Freeform 261">
            <a:extLst>
              <a:ext uri="{FF2B5EF4-FFF2-40B4-BE49-F238E27FC236}">
                <a16:creationId xmlns:a16="http://schemas.microsoft.com/office/drawing/2014/main" xmlns="" id="{CE7C225C-A77C-4FB9-B326-E0802764079E}"/>
              </a:ext>
            </a:extLst>
          </p:cNvPr>
          <p:cNvSpPr>
            <a:spLocks/>
          </p:cNvSpPr>
          <p:nvPr/>
        </p:nvSpPr>
        <p:spPr bwMode="auto">
          <a:xfrm>
            <a:off x="304819" y="179140"/>
            <a:ext cx="307468" cy="307468"/>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39" name="组合 38">
            <a:extLst>
              <a:ext uri="{FF2B5EF4-FFF2-40B4-BE49-F238E27FC236}">
                <a16:creationId xmlns:a16="http://schemas.microsoft.com/office/drawing/2014/main" xmlns="" id="{16C7E93A-20A5-4E9F-B2BE-876FA964C884}"/>
              </a:ext>
            </a:extLst>
          </p:cNvPr>
          <p:cNvGrpSpPr/>
          <p:nvPr/>
        </p:nvGrpSpPr>
        <p:grpSpPr>
          <a:xfrm>
            <a:off x="9412843" y="187549"/>
            <a:ext cx="2517392" cy="335507"/>
            <a:chOff x="9412843" y="187549"/>
            <a:chExt cx="2517392" cy="335507"/>
          </a:xfrm>
        </p:grpSpPr>
        <p:grpSp>
          <p:nvGrpSpPr>
            <p:cNvPr id="40" name="组合 39">
              <a:extLst>
                <a:ext uri="{FF2B5EF4-FFF2-40B4-BE49-F238E27FC236}">
                  <a16:creationId xmlns:a16="http://schemas.microsoft.com/office/drawing/2014/main" xmlns="" id="{CC460DB3-3D06-4703-92DD-36D9F775E4F1}"/>
                </a:ext>
              </a:extLst>
            </p:cNvPr>
            <p:cNvGrpSpPr/>
            <p:nvPr/>
          </p:nvGrpSpPr>
          <p:grpSpPr>
            <a:xfrm>
              <a:off x="9412843" y="187549"/>
              <a:ext cx="2517392" cy="335507"/>
              <a:chOff x="9412843" y="187549"/>
              <a:chExt cx="2517392" cy="335507"/>
            </a:xfrm>
          </p:grpSpPr>
          <p:sp>
            <p:nvSpPr>
              <p:cNvPr id="43" name="矩形 42">
                <a:extLst>
                  <a:ext uri="{FF2B5EF4-FFF2-40B4-BE49-F238E27FC236}">
                    <a16:creationId xmlns:a16="http://schemas.microsoft.com/office/drawing/2014/main" xmlns="" id="{2D385B12-6A88-4435-9125-05D56FBAD6C3}"/>
                  </a:ext>
                </a:extLst>
              </p:cNvPr>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矩形 43">
                <a:extLst>
                  <a:ext uri="{FF2B5EF4-FFF2-40B4-BE49-F238E27FC236}">
                    <a16:creationId xmlns:a16="http://schemas.microsoft.com/office/drawing/2014/main" xmlns="" id="{40AE57EC-805F-4DF6-AD5A-7B59DC6AA716}"/>
                  </a:ext>
                </a:extLst>
              </p:cNvPr>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1" name="文本框 9">
              <a:extLst>
                <a:ext uri="{FF2B5EF4-FFF2-40B4-BE49-F238E27FC236}">
                  <a16:creationId xmlns:a16="http://schemas.microsoft.com/office/drawing/2014/main" xmlns="" id="{B15E225D-61D3-4B40-96D4-2766EE98194F}"/>
                </a:ext>
              </a:extLst>
            </p:cNvPr>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Two</a:t>
              </a:r>
              <a:endParaRPr lang="zh-CN" altLang="en-US" sz="1400" b="1" dirty="0">
                <a:solidFill>
                  <a:schemeClr val="bg1"/>
                </a:solidFill>
                <a:latin typeface="微软雅黑" pitchFamily="34" charset="-122"/>
                <a:ea typeface="微软雅黑" pitchFamily="34" charset="-122"/>
              </a:endParaRPr>
            </a:p>
          </p:txBody>
        </p:sp>
        <p:sp>
          <p:nvSpPr>
            <p:cNvPr id="42" name="文本框 9">
              <a:extLst>
                <a:ext uri="{FF2B5EF4-FFF2-40B4-BE49-F238E27FC236}">
                  <a16:creationId xmlns:a16="http://schemas.microsoft.com/office/drawing/2014/main" xmlns="" id="{2C45A7FA-7A76-4D35-BED0-7232B556C879}"/>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Methodology</a:t>
              </a:r>
              <a:endParaRPr lang="zh-CN" altLang="en-US" sz="1400" b="1" dirty="0">
                <a:solidFill>
                  <a:schemeClr val="bg1"/>
                </a:solidFill>
                <a:latin typeface="微软雅黑" pitchFamily="34" charset="-122"/>
                <a:ea typeface="微软雅黑" pitchFamily="34" charset="-122"/>
              </a:endParaRPr>
            </a:p>
          </p:txBody>
        </p:sp>
      </p:grpSp>
      <p:grpSp>
        <p:nvGrpSpPr>
          <p:cNvPr id="59" name="组合 2">
            <a:extLst>
              <a:ext uri="{FF2B5EF4-FFF2-40B4-BE49-F238E27FC236}">
                <a16:creationId xmlns:a16="http://schemas.microsoft.com/office/drawing/2014/main" xmlns="" id="{E679AF0E-1FE0-4F5D-8D38-A59FB2CCAAF2}"/>
              </a:ext>
            </a:extLst>
          </p:cNvPr>
          <p:cNvGrpSpPr/>
          <p:nvPr/>
        </p:nvGrpSpPr>
        <p:grpSpPr>
          <a:xfrm>
            <a:off x="876116" y="2460998"/>
            <a:ext cx="3189049" cy="1520209"/>
            <a:chOff x="354350" y="2208"/>
            <a:chExt cx="4625079" cy="1624494"/>
          </a:xfrm>
        </p:grpSpPr>
        <p:sp>
          <p:nvSpPr>
            <p:cNvPr id="66" name="officeArt object" descr="officeArt object">
              <a:extLst>
                <a:ext uri="{FF2B5EF4-FFF2-40B4-BE49-F238E27FC236}">
                  <a16:creationId xmlns:a16="http://schemas.microsoft.com/office/drawing/2014/main" xmlns="" id="{98D0D366-0711-44E6-8674-1FD917F33310}"/>
                </a:ext>
              </a:extLst>
            </p:cNvPr>
            <p:cNvSpPr txBox="1"/>
            <p:nvPr/>
          </p:nvSpPr>
          <p:spPr>
            <a:xfrm>
              <a:off x="354350" y="820805"/>
              <a:ext cx="1592763" cy="805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p>
              <a:r>
                <a:rPr lang="en-US" sz="1400" b="1" kern="100" dirty="0">
                  <a:solidFill>
                    <a:srgbClr val="FBC301"/>
                  </a:solidFill>
                  <a:uFill>
                    <a:solidFill>
                      <a:srgbClr val="000000"/>
                    </a:solidFill>
                  </a:uFill>
                  <a:latin typeface="微软雅黑" panose="020B0503020204020204" pitchFamily="34" charset="-122"/>
                  <a:ea typeface="微软雅黑" panose="020B0503020204020204" pitchFamily="34" charset="-122"/>
                  <a:cs typeface="等线" charset="0"/>
                </a:rPr>
                <a:t>Change of Crude Oil Price</a:t>
              </a:r>
              <a:endParaRPr lang="zh-CN" altLang="en-US" sz="1100" b="1" kern="100" dirty="0">
                <a:solidFill>
                  <a:srgbClr val="FBC301"/>
                </a:solidFill>
                <a:uFill>
                  <a:solidFill>
                    <a:srgbClr val="000000"/>
                  </a:solidFill>
                </a:uFill>
                <a:latin typeface="微软雅黑" panose="020B0503020204020204" pitchFamily="34" charset="-122"/>
                <a:ea typeface="微软雅黑" panose="020B0503020204020204" pitchFamily="34" charset="-122"/>
                <a:cs typeface="等线" charset="0"/>
              </a:endParaRPr>
            </a:p>
          </p:txBody>
        </p:sp>
        <p:sp>
          <p:nvSpPr>
            <p:cNvPr id="67" name="officeArt object" descr="officeArt object">
              <a:extLst>
                <a:ext uri="{FF2B5EF4-FFF2-40B4-BE49-F238E27FC236}">
                  <a16:creationId xmlns:a16="http://schemas.microsoft.com/office/drawing/2014/main" xmlns="" id="{CAA05A78-5670-4B64-8F18-48E0CB1C5BF1}"/>
                </a:ext>
              </a:extLst>
            </p:cNvPr>
            <p:cNvSpPr txBox="1"/>
            <p:nvPr/>
          </p:nvSpPr>
          <p:spPr>
            <a:xfrm>
              <a:off x="3264096" y="881688"/>
              <a:ext cx="1715333" cy="532862"/>
            </a:xfrm>
            <a:prstGeom prst="rect">
              <a:avLst/>
            </a:prstGeom>
            <a:noFill/>
            <a:ln w="12700" cap="flat">
              <a:noFill/>
              <a:miter lim="400000"/>
            </a:ln>
            <a:effectLst/>
          </p:spPr>
          <p:txBody>
            <a:bodyPr wrap="square" lIns="45718" tIns="45718" rIns="45718" bIns="45718" numCol="1" anchor="t">
              <a:noAutofit/>
            </a:bodyPr>
            <a:lstStyle/>
            <a:p>
              <a:r>
                <a:rPr lang="en-US" sz="1400" b="1" kern="100" dirty="0">
                  <a:solidFill>
                    <a:srgbClr val="FBC301"/>
                  </a:solidFill>
                  <a:uFill>
                    <a:solidFill>
                      <a:srgbClr val="000000"/>
                    </a:solidFill>
                  </a:uFill>
                  <a:latin typeface="微软雅黑" panose="020B0503020204020204" pitchFamily="34" charset="-122"/>
                  <a:ea typeface="微软雅黑" panose="020B0503020204020204" pitchFamily="34" charset="-122"/>
                  <a:cs typeface="等线" charset="0"/>
                </a:rPr>
                <a:t>Sensitivity of GDP</a:t>
              </a:r>
              <a:endParaRPr lang="zh-CN" altLang="en-US" sz="1100" b="1" kern="100" dirty="0">
                <a:solidFill>
                  <a:srgbClr val="FBC301"/>
                </a:solidFill>
                <a:uFill>
                  <a:solidFill>
                    <a:srgbClr val="000000"/>
                  </a:solidFill>
                </a:uFill>
                <a:latin typeface="微软雅黑" panose="020B0503020204020204" pitchFamily="34" charset="-122"/>
                <a:ea typeface="微软雅黑" panose="020B0503020204020204" pitchFamily="34" charset="-122"/>
                <a:cs typeface="等线" charset="0"/>
              </a:endParaRPr>
            </a:p>
          </p:txBody>
        </p:sp>
        <p:sp>
          <p:nvSpPr>
            <p:cNvPr id="68" name="officeArt object" descr="officeArt object">
              <a:extLst>
                <a:ext uri="{FF2B5EF4-FFF2-40B4-BE49-F238E27FC236}">
                  <a16:creationId xmlns:a16="http://schemas.microsoft.com/office/drawing/2014/main" xmlns="" id="{2FBC4AA0-BFFD-45C6-8B88-B072D2376B5E}"/>
                </a:ext>
              </a:extLst>
            </p:cNvPr>
            <p:cNvSpPr txBox="1"/>
            <p:nvPr/>
          </p:nvSpPr>
          <p:spPr>
            <a:xfrm>
              <a:off x="1736711" y="2208"/>
              <a:ext cx="1669731" cy="589624"/>
            </a:xfrm>
            <a:prstGeom prst="rect">
              <a:avLst/>
            </a:prstGeom>
            <a:noFill/>
            <a:ln w="12700" cap="flat">
              <a:noFill/>
              <a:miter lim="400000"/>
            </a:ln>
            <a:effectLst/>
          </p:spPr>
          <p:txBody>
            <a:bodyPr wrap="square" lIns="45718" tIns="45718" rIns="45718" bIns="45718" numCol="1" anchor="t">
              <a:noAutofit/>
            </a:bodyPr>
            <a:lstStyle/>
            <a:p>
              <a:pPr algn="just"/>
              <a:r>
                <a:rPr lang="en-US" sz="1400" b="1" kern="100" dirty="0">
                  <a:solidFill>
                    <a:srgbClr val="FBC301"/>
                  </a:solidFill>
                  <a:uFill>
                    <a:solidFill>
                      <a:srgbClr val="000000"/>
                    </a:solidFill>
                  </a:uFill>
                  <a:latin typeface="微软雅黑" panose="020B0503020204020204" pitchFamily="34" charset="-122"/>
                  <a:ea typeface="微软雅黑" panose="020B0503020204020204" pitchFamily="34" charset="-122"/>
                  <a:cs typeface="等线" charset="0"/>
                </a:rPr>
                <a:t>Sensitivity of CPI</a:t>
              </a:r>
              <a:endParaRPr lang="zh-CN" altLang="en-US" sz="1100" b="1" kern="100" dirty="0">
                <a:solidFill>
                  <a:srgbClr val="FBC301"/>
                </a:solidFill>
                <a:uFill>
                  <a:solidFill>
                    <a:srgbClr val="000000"/>
                  </a:solidFill>
                </a:uFill>
                <a:latin typeface="微软雅黑" panose="020B0503020204020204" pitchFamily="34" charset="-122"/>
                <a:ea typeface="微软雅黑" panose="020B0503020204020204" pitchFamily="34" charset="-122"/>
                <a:cs typeface="等线" charset="0"/>
              </a:endParaRPr>
            </a:p>
          </p:txBody>
        </p:sp>
        <p:cxnSp>
          <p:nvCxnSpPr>
            <p:cNvPr id="69" name="直线箭头连接符 9">
              <a:extLst>
                <a:ext uri="{FF2B5EF4-FFF2-40B4-BE49-F238E27FC236}">
                  <a16:creationId xmlns:a16="http://schemas.microsoft.com/office/drawing/2014/main" xmlns="" id="{81BE5F66-FEC4-4D0D-A501-4D4EE9848C0E}"/>
                </a:ext>
              </a:extLst>
            </p:cNvPr>
            <p:cNvCxnSpPr>
              <a:cxnSpLocks/>
            </p:cNvCxnSpPr>
            <p:nvPr/>
          </p:nvCxnSpPr>
          <p:spPr>
            <a:xfrm>
              <a:off x="1947113" y="1167867"/>
              <a:ext cx="1119097" cy="0"/>
            </a:xfrm>
            <a:prstGeom prst="straightConnector1">
              <a:avLst/>
            </a:prstGeom>
            <a:ln w="762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70" name="直线箭头连接符 10">
              <a:extLst>
                <a:ext uri="{FF2B5EF4-FFF2-40B4-BE49-F238E27FC236}">
                  <a16:creationId xmlns:a16="http://schemas.microsoft.com/office/drawing/2014/main" xmlns="" id="{A5753402-5E76-4981-B309-1BC5B5353DA4}"/>
                </a:ext>
              </a:extLst>
            </p:cNvPr>
            <p:cNvCxnSpPr>
              <a:cxnSpLocks/>
            </p:cNvCxnSpPr>
            <p:nvPr/>
          </p:nvCxnSpPr>
          <p:spPr>
            <a:xfrm>
              <a:off x="2321298" y="626053"/>
              <a:ext cx="0" cy="404703"/>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62110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Effect transition="in" filter="fade">
                                      <p:cBhvr>
                                        <p:cTn id="52" dur="500"/>
                                        <p:tgtEl>
                                          <p:spTgt spid="32"/>
                                        </p:tgtEl>
                                      </p:cBhvr>
                                    </p:animEffect>
                                  </p:childTnLst>
                                </p:cTn>
                              </p:par>
                            </p:childTnLst>
                          </p:cTn>
                        </p:par>
                        <p:par>
                          <p:cTn id="53" fill="hold">
                            <p:stCondLst>
                              <p:cond delay="6000"/>
                            </p:stCondLst>
                            <p:childTnLst>
                              <p:par>
                                <p:cTn id="54" presetID="22" presetClass="entr" presetSubtype="8"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par>
                          <p:cTn id="57" fill="hold">
                            <p:stCondLst>
                              <p:cond delay="6500"/>
                            </p:stCondLst>
                            <p:childTnLst>
                              <p:par>
                                <p:cTn id="58" presetID="10" presetClass="entr" presetSubtype="0" fill="hold" nodeType="after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fltVal val="0"/>
                                          </p:val>
                                        </p:tav>
                                        <p:tav tm="100000">
                                          <p:val>
                                            <p:strVal val="#ppt_w"/>
                                          </p:val>
                                        </p:tav>
                                      </p:tavLst>
                                    </p:anim>
                                    <p:anim calcmode="lin" valueType="num">
                                      <p:cBhvr>
                                        <p:cTn id="64" dur="500" fill="hold"/>
                                        <p:tgtEl>
                                          <p:spTgt spid="34"/>
                                        </p:tgtEl>
                                        <p:attrNameLst>
                                          <p:attrName>ppt_h</p:attrName>
                                        </p:attrNameLst>
                                      </p:cBhvr>
                                      <p:tavLst>
                                        <p:tav tm="0">
                                          <p:val>
                                            <p:fltVal val="0"/>
                                          </p:val>
                                        </p:tav>
                                        <p:tav tm="100000">
                                          <p:val>
                                            <p:strVal val="#ppt_h"/>
                                          </p:val>
                                        </p:tav>
                                      </p:tavLst>
                                    </p:anim>
                                    <p:animEffect transition="in" filter="fad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p:bldP spid="32" grpId="0"/>
      <p:bldP spid="34"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Modelling</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261">
            <a:extLst>
              <a:ext uri="{FF2B5EF4-FFF2-40B4-BE49-F238E27FC236}">
                <a16:creationId xmlns:a16="http://schemas.microsoft.com/office/drawing/2014/main" xmlns="" id="{CE7C225C-A77C-4FB9-B326-E0802764079E}"/>
              </a:ext>
            </a:extLst>
          </p:cNvPr>
          <p:cNvSpPr>
            <a:spLocks/>
          </p:cNvSpPr>
          <p:nvPr/>
        </p:nvSpPr>
        <p:spPr bwMode="auto">
          <a:xfrm>
            <a:off x="304819" y="179140"/>
            <a:ext cx="307468" cy="307468"/>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39" name="组合 38">
            <a:extLst>
              <a:ext uri="{FF2B5EF4-FFF2-40B4-BE49-F238E27FC236}">
                <a16:creationId xmlns:a16="http://schemas.microsoft.com/office/drawing/2014/main" xmlns="" id="{16C7E93A-20A5-4E9F-B2BE-876FA964C884}"/>
              </a:ext>
            </a:extLst>
          </p:cNvPr>
          <p:cNvGrpSpPr/>
          <p:nvPr/>
        </p:nvGrpSpPr>
        <p:grpSpPr>
          <a:xfrm>
            <a:off x="9412843" y="187549"/>
            <a:ext cx="2517392" cy="335507"/>
            <a:chOff x="9412843" y="187549"/>
            <a:chExt cx="2517392" cy="335507"/>
          </a:xfrm>
        </p:grpSpPr>
        <p:grpSp>
          <p:nvGrpSpPr>
            <p:cNvPr id="40" name="组合 39">
              <a:extLst>
                <a:ext uri="{FF2B5EF4-FFF2-40B4-BE49-F238E27FC236}">
                  <a16:creationId xmlns:a16="http://schemas.microsoft.com/office/drawing/2014/main" xmlns="" id="{CC460DB3-3D06-4703-92DD-36D9F775E4F1}"/>
                </a:ext>
              </a:extLst>
            </p:cNvPr>
            <p:cNvGrpSpPr/>
            <p:nvPr/>
          </p:nvGrpSpPr>
          <p:grpSpPr>
            <a:xfrm>
              <a:off x="9412843" y="187549"/>
              <a:ext cx="2517392" cy="335507"/>
              <a:chOff x="9412843" y="187549"/>
              <a:chExt cx="2517392" cy="335507"/>
            </a:xfrm>
          </p:grpSpPr>
          <p:sp>
            <p:nvSpPr>
              <p:cNvPr id="43" name="矩形 42">
                <a:extLst>
                  <a:ext uri="{FF2B5EF4-FFF2-40B4-BE49-F238E27FC236}">
                    <a16:creationId xmlns:a16="http://schemas.microsoft.com/office/drawing/2014/main" xmlns="" id="{2D385B12-6A88-4435-9125-05D56FBAD6C3}"/>
                  </a:ext>
                </a:extLst>
              </p:cNvPr>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矩形 43">
                <a:extLst>
                  <a:ext uri="{FF2B5EF4-FFF2-40B4-BE49-F238E27FC236}">
                    <a16:creationId xmlns:a16="http://schemas.microsoft.com/office/drawing/2014/main" xmlns="" id="{40AE57EC-805F-4DF6-AD5A-7B59DC6AA716}"/>
                  </a:ext>
                </a:extLst>
              </p:cNvPr>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1" name="文本框 9">
              <a:extLst>
                <a:ext uri="{FF2B5EF4-FFF2-40B4-BE49-F238E27FC236}">
                  <a16:creationId xmlns:a16="http://schemas.microsoft.com/office/drawing/2014/main" xmlns="" id="{B15E225D-61D3-4B40-96D4-2766EE98194F}"/>
                </a:ext>
              </a:extLst>
            </p:cNvPr>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Two</a:t>
              </a:r>
              <a:endParaRPr lang="zh-CN" altLang="en-US" sz="1400" b="1" dirty="0">
                <a:solidFill>
                  <a:schemeClr val="bg1"/>
                </a:solidFill>
                <a:latin typeface="微软雅黑" pitchFamily="34" charset="-122"/>
                <a:ea typeface="微软雅黑" pitchFamily="34" charset="-122"/>
              </a:endParaRPr>
            </a:p>
          </p:txBody>
        </p:sp>
        <p:sp>
          <p:nvSpPr>
            <p:cNvPr id="42" name="文本框 9">
              <a:extLst>
                <a:ext uri="{FF2B5EF4-FFF2-40B4-BE49-F238E27FC236}">
                  <a16:creationId xmlns:a16="http://schemas.microsoft.com/office/drawing/2014/main" xmlns="" id="{2C45A7FA-7A76-4D35-BED0-7232B556C879}"/>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Methodology</a:t>
              </a:r>
              <a:endParaRPr lang="zh-CN" altLang="en-US" sz="1400" b="1" dirty="0">
                <a:solidFill>
                  <a:schemeClr val="bg1"/>
                </a:solidFill>
                <a:latin typeface="微软雅黑" pitchFamily="34" charset="-122"/>
                <a:ea typeface="微软雅黑" pitchFamily="34" charset="-122"/>
              </a:endParaRPr>
            </a:p>
          </p:txBody>
        </p:sp>
      </p:gr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xmlns="" id="{92062DCA-A6FB-49CC-BDC2-B391F077A7B9}"/>
                  </a:ext>
                </a:extLst>
              </p:cNvPr>
              <p:cNvSpPr/>
              <p:nvPr/>
            </p:nvSpPr>
            <p:spPr>
              <a:xfrm>
                <a:off x="6097588" y="1311433"/>
                <a:ext cx="5616624" cy="3512308"/>
              </a:xfrm>
              <a:prstGeom prst="rect">
                <a:avLst/>
              </a:prstGeom>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en-US" altLang="zh-CN" i="1" kern="100">
                          <a:solidFill>
                            <a:srgbClr val="000000"/>
                          </a:solidFill>
                          <a:uFill>
                            <a:solidFill>
                              <a:srgbClr val="000000"/>
                            </a:solidFill>
                          </a:uFill>
                          <a:latin typeface="Cambria Math" charset="0"/>
                          <a:cs typeface="等线" charset="0"/>
                        </a:rPr>
                        <m:t>∆</m:t>
                      </m:r>
                      <m:sSub>
                        <m:sSubPr>
                          <m:ctrlPr>
                            <a:rPr lang="zh-CN" altLang="zh-CN" i="1" kern="100">
                              <a:solidFill>
                                <a:srgbClr val="000000"/>
                              </a:solidFill>
                              <a:uFill>
                                <a:solidFill>
                                  <a:srgbClr val="000000"/>
                                </a:solidFill>
                              </a:uFill>
                              <a:latin typeface="Cambria Math" charset="0"/>
                              <a:ea typeface="Cambria Math" charset="0"/>
                              <a:cs typeface="等线" charset="0"/>
                            </a:rPr>
                          </m:ctrlPr>
                        </m:sSubPr>
                        <m:e>
                          <m:r>
                            <a:rPr lang="en-US" altLang="zh-CN" b="1" i="1" kern="100">
                              <a:solidFill>
                                <a:srgbClr val="000000"/>
                              </a:solidFill>
                              <a:uFill>
                                <a:solidFill>
                                  <a:srgbClr val="000000"/>
                                </a:solidFill>
                              </a:uFill>
                              <a:latin typeface="Cambria Math" charset="0"/>
                              <a:cs typeface="等线" charset="0"/>
                            </a:rPr>
                            <m:t>𝒚</m:t>
                          </m:r>
                        </m:e>
                        <m:sub>
                          <m:r>
                            <a:rPr lang="en-US" altLang="zh-CN" b="1" i="1" kern="100">
                              <a:solidFill>
                                <a:srgbClr val="000000"/>
                              </a:solidFill>
                              <a:uFill>
                                <a:solidFill>
                                  <a:srgbClr val="000000"/>
                                </a:solidFill>
                              </a:uFill>
                              <a:latin typeface="Cambria Math" charset="0"/>
                              <a:cs typeface="等线" charset="0"/>
                            </a:rPr>
                            <m:t>𝒕</m:t>
                          </m:r>
                        </m:sub>
                      </m:sSub>
                      <m:r>
                        <a:rPr lang="en-US" altLang="zh-CN" i="1" kern="100">
                          <a:solidFill>
                            <a:srgbClr val="000000"/>
                          </a:solidFill>
                          <a:uFill>
                            <a:solidFill>
                              <a:srgbClr val="000000"/>
                            </a:solidFill>
                          </a:uFill>
                          <a:latin typeface="Cambria Math" charset="0"/>
                          <a:cs typeface="等线" charset="0"/>
                        </a:rPr>
                        <m:t>=</m:t>
                      </m:r>
                      <m:r>
                        <a:rPr lang="en-US" altLang="zh-CN" b="1" i="1" kern="100">
                          <a:solidFill>
                            <a:srgbClr val="000000"/>
                          </a:solidFill>
                          <a:uFill>
                            <a:solidFill>
                              <a:srgbClr val="000000"/>
                            </a:solidFill>
                          </a:uFill>
                          <a:latin typeface="Cambria Math" charset="0"/>
                          <a:cs typeface="等线" charset="0"/>
                        </a:rPr>
                        <m:t>𝜶</m:t>
                      </m:r>
                      <m:r>
                        <a:rPr lang="en-US" altLang="zh-CN" i="1" kern="100">
                          <a:solidFill>
                            <a:srgbClr val="000000"/>
                          </a:solidFill>
                          <a:uFill>
                            <a:solidFill>
                              <a:srgbClr val="000000"/>
                            </a:solidFill>
                          </a:uFill>
                          <a:latin typeface="Cambria Math" charset="0"/>
                          <a:cs typeface="等线" charset="0"/>
                        </a:rPr>
                        <m:t>+</m:t>
                      </m:r>
                      <m:nary>
                        <m:naryPr>
                          <m:chr m:val="∑"/>
                          <m:limLoc m:val="undOvr"/>
                          <m:ctrlPr>
                            <a:rPr lang="zh-CN" altLang="zh-CN" i="1" kern="100">
                              <a:solidFill>
                                <a:srgbClr val="000000"/>
                              </a:solidFill>
                              <a:uFill>
                                <a:solidFill>
                                  <a:srgbClr val="000000"/>
                                </a:solidFill>
                              </a:uFill>
                              <a:latin typeface="Cambria Math" charset="0"/>
                              <a:ea typeface="Cambria Math" charset="0"/>
                              <a:cs typeface="等线" charset="0"/>
                            </a:rPr>
                          </m:ctrlPr>
                        </m:naryPr>
                        <m:sub>
                          <m:r>
                            <a:rPr lang="en-US" altLang="zh-CN" b="1" i="1" kern="100">
                              <a:solidFill>
                                <a:srgbClr val="000000"/>
                              </a:solidFill>
                              <a:uFill>
                                <a:solidFill>
                                  <a:srgbClr val="000000"/>
                                </a:solidFill>
                              </a:uFill>
                              <a:latin typeface="Cambria Math" charset="0"/>
                              <a:cs typeface="等线" charset="0"/>
                            </a:rPr>
                            <m:t>𝒊</m:t>
                          </m:r>
                          <m:r>
                            <a:rPr lang="en-US" altLang="zh-CN" i="1" kern="100">
                              <a:solidFill>
                                <a:srgbClr val="000000"/>
                              </a:solidFill>
                              <a:uFill>
                                <a:solidFill>
                                  <a:srgbClr val="000000"/>
                                </a:solidFill>
                              </a:uFill>
                              <a:latin typeface="Cambria Math" charset="0"/>
                              <a:cs typeface="等线" charset="0"/>
                            </a:rPr>
                            <m:t>=1</m:t>
                          </m:r>
                        </m:sub>
                        <m:sup>
                          <m:r>
                            <a:rPr lang="en-US" altLang="zh-CN" i="1" kern="100">
                              <a:solidFill>
                                <a:srgbClr val="000000"/>
                              </a:solidFill>
                              <a:uFill>
                                <a:solidFill>
                                  <a:srgbClr val="000000"/>
                                </a:solidFill>
                              </a:uFill>
                              <a:latin typeface="Cambria Math" charset="0"/>
                              <a:cs typeface="等线" charset="0"/>
                            </a:rPr>
                            <m:t>96</m:t>
                          </m:r>
                        </m:sup>
                        <m:e>
                          <m:sSub>
                            <m:sSubPr>
                              <m:ctrlPr>
                                <a:rPr lang="zh-CN" altLang="zh-CN" i="1" kern="100">
                                  <a:solidFill>
                                    <a:srgbClr val="000000"/>
                                  </a:solidFill>
                                  <a:uFill>
                                    <a:solidFill>
                                      <a:srgbClr val="000000"/>
                                    </a:solidFill>
                                  </a:uFill>
                                  <a:latin typeface="Cambria Math" charset="0"/>
                                  <a:ea typeface="Cambria Math" charset="0"/>
                                  <a:cs typeface="等线" charset="0"/>
                                </a:rPr>
                              </m:ctrlPr>
                            </m:sSubPr>
                            <m:e>
                              <m:r>
                                <a:rPr lang="en-US" altLang="zh-CN" b="1" i="1" kern="100">
                                  <a:solidFill>
                                    <a:srgbClr val="000000"/>
                                  </a:solidFill>
                                  <a:uFill>
                                    <a:solidFill>
                                      <a:srgbClr val="000000"/>
                                    </a:solidFill>
                                  </a:uFill>
                                  <a:latin typeface="Cambria Math" charset="0"/>
                                  <a:cs typeface="等线" charset="0"/>
                                </a:rPr>
                                <m:t>𝜷</m:t>
                              </m:r>
                            </m:e>
                            <m:sub>
                              <m:r>
                                <a:rPr lang="en-US" altLang="zh-CN" b="1" i="1" kern="100">
                                  <a:solidFill>
                                    <a:srgbClr val="000000"/>
                                  </a:solidFill>
                                  <a:uFill>
                                    <a:solidFill>
                                      <a:srgbClr val="000000"/>
                                    </a:solidFill>
                                  </a:uFill>
                                  <a:latin typeface="Cambria Math" charset="0"/>
                                  <a:cs typeface="等线" charset="0"/>
                                </a:rPr>
                                <m:t>𝒊</m:t>
                              </m:r>
                            </m:sub>
                          </m:sSub>
                          <m:r>
                            <a:rPr lang="en-US" altLang="zh-CN" b="1" i="1" kern="100">
                              <a:solidFill>
                                <a:srgbClr val="000000"/>
                              </a:solidFill>
                              <a:uFill>
                                <a:solidFill>
                                  <a:srgbClr val="000000"/>
                                </a:solidFill>
                              </a:uFill>
                              <a:latin typeface="Cambria Math" charset="0"/>
                              <a:cs typeface="等线" charset="0"/>
                            </a:rPr>
                            <m:t>𝚫</m:t>
                          </m:r>
                          <m:sSub>
                            <m:sSubPr>
                              <m:ctrlPr>
                                <a:rPr lang="zh-CN" altLang="zh-CN" i="1" kern="100">
                                  <a:solidFill>
                                    <a:srgbClr val="000000"/>
                                  </a:solidFill>
                                  <a:uFill>
                                    <a:solidFill>
                                      <a:srgbClr val="000000"/>
                                    </a:solidFill>
                                  </a:uFill>
                                  <a:latin typeface="Cambria Math" charset="0"/>
                                  <a:ea typeface="Cambria Math" charset="0"/>
                                  <a:cs typeface="等线" charset="0"/>
                                </a:rPr>
                              </m:ctrlPr>
                            </m:sSubPr>
                            <m:e>
                              <m:r>
                                <a:rPr lang="en-US" altLang="zh-CN" b="1" i="1" kern="100">
                                  <a:solidFill>
                                    <a:srgbClr val="000000"/>
                                  </a:solidFill>
                                  <a:uFill>
                                    <a:solidFill>
                                      <a:srgbClr val="000000"/>
                                    </a:solidFill>
                                  </a:uFill>
                                  <a:latin typeface="Cambria Math" charset="0"/>
                                  <a:cs typeface="等线" charset="0"/>
                                </a:rPr>
                                <m:t>𝒚</m:t>
                              </m:r>
                            </m:e>
                            <m:sub>
                              <m:r>
                                <a:rPr lang="en-US" altLang="zh-CN" b="1" i="1" kern="100">
                                  <a:solidFill>
                                    <a:srgbClr val="000000"/>
                                  </a:solidFill>
                                  <a:uFill>
                                    <a:solidFill>
                                      <a:srgbClr val="000000"/>
                                    </a:solidFill>
                                  </a:uFill>
                                  <a:latin typeface="Cambria Math" charset="0"/>
                                  <a:cs typeface="等线" charset="0"/>
                                </a:rPr>
                                <m:t>𝒕</m:t>
                              </m:r>
                              <m:r>
                                <a:rPr lang="en-US" altLang="zh-CN" i="1" kern="100">
                                  <a:solidFill>
                                    <a:srgbClr val="000000"/>
                                  </a:solidFill>
                                  <a:uFill>
                                    <a:solidFill>
                                      <a:srgbClr val="000000"/>
                                    </a:solidFill>
                                  </a:uFill>
                                  <a:latin typeface="Cambria Math" charset="0"/>
                                  <a:cs typeface="等线" charset="0"/>
                                </a:rPr>
                                <m:t>−1</m:t>
                              </m:r>
                            </m:sub>
                          </m:sSub>
                          <m:r>
                            <a:rPr lang="en-US" altLang="zh-CN" i="1" kern="100">
                              <a:solidFill>
                                <a:srgbClr val="000000"/>
                              </a:solidFill>
                              <a:uFill>
                                <a:solidFill>
                                  <a:srgbClr val="000000"/>
                                </a:solidFill>
                              </a:uFill>
                              <a:latin typeface="Cambria Math" charset="0"/>
                              <a:cs typeface="等线" charset="0"/>
                            </a:rPr>
                            <m:t>+</m:t>
                          </m:r>
                          <m:nary>
                            <m:naryPr>
                              <m:chr m:val="∑"/>
                              <m:limLoc m:val="undOvr"/>
                              <m:ctrlPr>
                                <a:rPr lang="zh-CN" altLang="zh-CN" i="1" kern="100">
                                  <a:solidFill>
                                    <a:srgbClr val="000000"/>
                                  </a:solidFill>
                                  <a:uFill>
                                    <a:solidFill>
                                      <a:srgbClr val="000000"/>
                                    </a:solidFill>
                                  </a:uFill>
                                  <a:latin typeface="Cambria Math" charset="0"/>
                                  <a:ea typeface="Cambria Math" charset="0"/>
                                  <a:cs typeface="等线" charset="0"/>
                                </a:rPr>
                              </m:ctrlPr>
                            </m:naryPr>
                            <m:sub>
                              <m:r>
                                <a:rPr lang="en-US" altLang="zh-CN" b="1" i="1" kern="100">
                                  <a:solidFill>
                                    <a:srgbClr val="000000"/>
                                  </a:solidFill>
                                  <a:uFill>
                                    <a:solidFill>
                                      <a:srgbClr val="000000"/>
                                    </a:solidFill>
                                  </a:uFill>
                                  <a:latin typeface="Cambria Math" charset="0"/>
                                  <a:cs typeface="等线" charset="0"/>
                                </a:rPr>
                                <m:t>𝒊</m:t>
                              </m:r>
                              <m:r>
                                <a:rPr lang="en-US" altLang="zh-CN" i="1" kern="100">
                                  <a:solidFill>
                                    <a:srgbClr val="000000"/>
                                  </a:solidFill>
                                  <a:uFill>
                                    <a:solidFill>
                                      <a:srgbClr val="000000"/>
                                    </a:solidFill>
                                  </a:uFill>
                                  <a:latin typeface="Cambria Math" charset="0"/>
                                  <a:cs typeface="等线" charset="0"/>
                                </a:rPr>
                                <m:t>=1</m:t>
                              </m:r>
                            </m:sub>
                            <m:sup>
                              <m:r>
                                <a:rPr lang="en-US" altLang="zh-CN" i="1" kern="100">
                                  <a:solidFill>
                                    <a:srgbClr val="000000"/>
                                  </a:solidFill>
                                  <a:uFill>
                                    <a:solidFill>
                                      <a:srgbClr val="000000"/>
                                    </a:solidFill>
                                  </a:uFill>
                                  <a:latin typeface="Cambria Math" charset="0"/>
                                  <a:cs typeface="等线" charset="0"/>
                                </a:rPr>
                                <m:t>96</m:t>
                              </m:r>
                            </m:sup>
                            <m:e>
                              <m:sSub>
                                <m:sSubPr>
                                  <m:ctrlPr>
                                    <a:rPr lang="zh-CN" altLang="zh-CN" i="1" kern="100">
                                      <a:solidFill>
                                        <a:srgbClr val="000000"/>
                                      </a:solidFill>
                                      <a:uFill>
                                        <a:solidFill>
                                          <a:srgbClr val="000000"/>
                                        </a:solidFill>
                                      </a:uFill>
                                      <a:latin typeface="Cambria Math" charset="0"/>
                                      <a:ea typeface="Cambria Math" charset="0"/>
                                      <a:cs typeface="等线" charset="0"/>
                                    </a:rPr>
                                  </m:ctrlPr>
                                </m:sSubPr>
                                <m:e>
                                  <m:r>
                                    <a:rPr lang="en-US" altLang="zh-CN" b="1" i="1" kern="100">
                                      <a:solidFill>
                                        <a:srgbClr val="000000"/>
                                      </a:solidFill>
                                      <a:uFill>
                                        <a:solidFill>
                                          <a:srgbClr val="000000"/>
                                        </a:solidFill>
                                      </a:uFill>
                                      <a:latin typeface="Cambria Math" charset="0"/>
                                      <a:cs typeface="等线" charset="0"/>
                                    </a:rPr>
                                    <m:t>𝜹</m:t>
                                  </m:r>
                                </m:e>
                                <m:sub>
                                  <m:r>
                                    <a:rPr lang="en-US" altLang="zh-CN" b="1" i="1" kern="100">
                                      <a:solidFill>
                                        <a:srgbClr val="000000"/>
                                      </a:solidFill>
                                      <a:uFill>
                                        <a:solidFill>
                                          <a:srgbClr val="000000"/>
                                        </a:solidFill>
                                      </a:uFill>
                                      <a:latin typeface="Cambria Math" charset="0"/>
                                      <a:cs typeface="等线" charset="0"/>
                                    </a:rPr>
                                    <m:t>𝒊</m:t>
                                  </m:r>
                                </m:sub>
                              </m:sSub>
                              <m:r>
                                <a:rPr lang="en-US" altLang="zh-CN" b="1" i="1" kern="100">
                                  <a:solidFill>
                                    <a:srgbClr val="000000"/>
                                  </a:solidFill>
                                  <a:uFill>
                                    <a:solidFill>
                                      <a:srgbClr val="000000"/>
                                    </a:solidFill>
                                  </a:uFill>
                                  <a:latin typeface="Cambria Math" charset="0"/>
                                  <a:cs typeface="等线" charset="0"/>
                                </a:rPr>
                                <m:t>𝚫</m:t>
                              </m:r>
                              <m:sSub>
                                <m:sSubPr>
                                  <m:ctrlPr>
                                    <a:rPr lang="zh-CN" altLang="zh-CN" i="1" kern="100">
                                      <a:solidFill>
                                        <a:srgbClr val="000000"/>
                                      </a:solidFill>
                                      <a:uFill>
                                        <a:solidFill>
                                          <a:srgbClr val="000000"/>
                                        </a:solidFill>
                                      </a:uFill>
                                      <a:latin typeface="Cambria Math" charset="0"/>
                                      <a:ea typeface="Cambria Math" charset="0"/>
                                      <a:cs typeface="等线" charset="0"/>
                                    </a:rPr>
                                  </m:ctrlPr>
                                </m:sSubPr>
                                <m:e>
                                  <m:r>
                                    <a:rPr lang="en-US" altLang="zh-CN" b="1" i="1" kern="100">
                                      <a:solidFill>
                                        <a:srgbClr val="000000"/>
                                      </a:solidFill>
                                      <a:uFill>
                                        <a:solidFill>
                                          <a:srgbClr val="000000"/>
                                        </a:solidFill>
                                      </a:uFill>
                                      <a:latin typeface="Cambria Math" charset="0"/>
                                      <a:cs typeface="等线" charset="0"/>
                                    </a:rPr>
                                    <m:t>𝒐</m:t>
                                  </m:r>
                                </m:e>
                                <m:sub>
                                  <m:r>
                                    <a:rPr lang="en-US" altLang="zh-CN" b="1" i="1" kern="100">
                                      <a:solidFill>
                                        <a:srgbClr val="000000"/>
                                      </a:solidFill>
                                      <a:uFill>
                                        <a:solidFill>
                                          <a:srgbClr val="000000"/>
                                        </a:solidFill>
                                      </a:uFill>
                                      <a:latin typeface="Cambria Math" charset="0"/>
                                      <a:cs typeface="等线" charset="0"/>
                                    </a:rPr>
                                    <m:t>𝒕</m:t>
                                  </m:r>
                                  <m:r>
                                    <a:rPr lang="en-US" altLang="zh-CN" i="1" kern="100">
                                      <a:solidFill>
                                        <a:srgbClr val="000000"/>
                                      </a:solidFill>
                                      <a:uFill>
                                        <a:solidFill>
                                          <a:srgbClr val="000000"/>
                                        </a:solidFill>
                                      </a:uFill>
                                      <a:latin typeface="Cambria Math" charset="0"/>
                                      <a:cs typeface="等线" charset="0"/>
                                    </a:rPr>
                                    <m:t>−1</m:t>
                                  </m:r>
                                </m:sub>
                              </m:sSub>
                              <m:r>
                                <a:rPr lang="en-US" altLang="zh-CN" i="1" kern="100">
                                  <a:solidFill>
                                    <a:srgbClr val="000000"/>
                                  </a:solidFill>
                                  <a:uFill>
                                    <a:solidFill>
                                      <a:srgbClr val="000000"/>
                                    </a:solidFill>
                                  </a:uFill>
                                  <a:latin typeface="Cambria Math" charset="0"/>
                                  <a:cs typeface="等线" charset="0"/>
                                </a:rPr>
                                <m:t>+</m:t>
                              </m:r>
                              <m:nary>
                                <m:naryPr>
                                  <m:chr m:val="∑"/>
                                  <m:limLoc m:val="undOvr"/>
                                  <m:ctrlPr>
                                    <a:rPr lang="zh-CN" altLang="zh-CN" i="1" kern="100">
                                      <a:solidFill>
                                        <a:srgbClr val="000000"/>
                                      </a:solidFill>
                                      <a:uFill>
                                        <a:solidFill>
                                          <a:srgbClr val="000000"/>
                                        </a:solidFill>
                                      </a:uFill>
                                      <a:latin typeface="Cambria Math" charset="0"/>
                                      <a:ea typeface="Cambria Math" charset="0"/>
                                      <a:cs typeface="等线" charset="0"/>
                                    </a:rPr>
                                  </m:ctrlPr>
                                </m:naryPr>
                                <m:sub>
                                  <m:r>
                                    <a:rPr lang="en-US" altLang="zh-CN" b="1" i="1" kern="100">
                                      <a:solidFill>
                                        <a:srgbClr val="000000"/>
                                      </a:solidFill>
                                      <a:uFill>
                                        <a:solidFill>
                                          <a:srgbClr val="000000"/>
                                        </a:solidFill>
                                      </a:uFill>
                                      <a:latin typeface="Cambria Math" charset="0"/>
                                      <a:cs typeface="等线" charset="0"/>
                                    </a:rPr>
                                    <m:t>𝒊</m:t>
                                  </m:r>
                                  <m:r>
                                    <a:rPr lang="en-US" altLang="zh-CN" i="1" kern="100">
                                      <a:solidFill>
                                        <a:srgbClr val="000000"/>
                                      </a:solidFill>
                                      <a:uFill>
                                        <a:solidFill>
                                          <a:srgbClr val="000000"/>
                                        </a:solidFill>
                                      </a:uFill>
                                      <a:latin typeface="Cambria Math" charset="0"/>
                                      <a:cs typeface="等线" charset="0"/>
                                    </a:rPr>
                                    <m:t>=1</m:t>
                                  </m:r>
                                </m:sub>
                                <m:sup>
                                  <m:r>
                                    <a:rPr lang="en-US" altLang="zh-CN" i="1" kern="100">
                                      <a:solidFill>
                                        <a:srgbClr val="000000"/>
                                      </a:solidFill>
                                      <a:uFill>
                                        <a:solidFill>
                                          <a:srgbClr val="000000"/>
                                        </a:solidFill>
                                      </a:uFill>
                                      <a:latin typeface="Cambria Math" charset="0"/>
                                      <a:cs typeface="等线" charset="0"/>
                                    </a:rPr>
                                    <m:t>96</m:t>
                                  </m:r>
                                </m:sup>
                                <m:e>
                                  <m:sSub>
                                    <m:sSubPr>
                                      <m:ctrlPr>
                                        <a:rPr lang="zh-CN" altLang="zh-CN" i="1" kern="100">
                                          <a:solidFill>
                                            <a:srgbClr val="000000"/>
                                          </a:solidFill>
                                          <a:uFill>
                                            <a:solidFill>
                                              <a:srgbClr val="000000"/>
                                            </a:solidFill>
                                          </a:uFill>
                                          <a:latin typeface="Cambria Math" charset="0"/>
                                          <a:ea typeface="Cambria Math" charset="0"/>
                                          <a:cs typeface="等线" charset="0"/>
                                        </a:rPr>
                                      </m:ctrlPr>
                                    </m:sSubPr>
                                    <m:e>
                                      <m:r>
                                        <a:rPr lang="en-US" altLang="zh-CN" b="1" i="1" kern="100">
                                          <a:solidFill>
                                            <a:srgbClr val="000000"/>
                                          </a:solidFill>
                                          <a:uFill>
                                            <a:solidFill>
                                              <a:srgbClr val="000000"/>
                                            </a:solidFill>
                                          </a:uFill>
                                          <a:latin typeface="Cambria Math" charset="0"/>
                                          <a:cs typeface="等线" charset="0"/>
                                        </a:rPr>
                                        <m:t>𝜸</m:t>
                                      </m:r>
                                    </m:e>
                                    <m:sub>
                                      <m:r>
                                        <a:rPr lang="en-US" altLang="zh-CN" b="1" i="1" kern="100">
                                          <a:solidFill>
                                            <a:srgbClr val="000000"/>
                                          </a:solidFill>
                                          <a:uFill>
                                            <a:solidFill>
                                              <a:srgbClr val="000000"/>
                                            </a:solidFill>
                                          </a:uFill>
                                          <a:latin typeface="Cambria Math" charset="0"/>
                                          <a:cs typeface="等线" charset="0"/>
                                        </a:rPr>
                                        <m:t>𝒊</m:t>
                                      </m:r>
                                    </m:sub>
                                  </m:sSub>
                                  <m:r>
                                    <a:rPr lang="en-US" altLang="zh-CN" b="1" i="1" kern="100">
                                      <a:solidFill>
                                        <a:srgbClr val="000000"/>
                                      </a:solidFill>
                                      <a:uFill>
                                        <a:solidFill>
                                          <a:srgbClr val="000000"/>
                                        </a:solidFill>
                                      </a:uFill>
                                      <a:latin typeface="Cambria Math" charset="0"/>
                                      <a:cs typeface="等线" charset="0"/>
                                    </a:rPr>
                                    <m:t>𝚫</m:t>
                                  </m:r>
                                  <m:sSub>
                                    <m:sSubPr>
                                      <m:ctrlPr>
                                        <a:rPr lang="zh-CN" altLang="zh-CN" i="1" kern="100">
                                          <a:solidFill>
                                            <a:srgbClr val="000000"/>
                                          </a:solidFill>
                                          <a:uFill>
                                            <a:solidFill>
                                              <a:srgbClr val="000000"/>
                                            </a:solidFill>
                                          </a:uFill>
                                          <a:latin typeface="Cambria Math" charset="0"/>
                                          <a:ea typeface="Cambria Math" charset="0"/>
                                          <a:cs typeface="等线" charset="0"/>
                                        </a:rPr>
                                      </m:ctrlPr>
                                    </m:sSubPr>
                                    <m:e>
                                      <m:r>
                                        <a:rPr lang="en-US" altLang="zh-CN" b="1" i="1" kern="100">
                                          <a:solidFill>
                                            <a:srgbClr val="000000"/>
                                          </a:solidFill>
                                          <a:uFill>
                                            <a:solidFill>
                                              <a:srgbClr val="000000"/>
                                            </a:solidFill>
                                          </a:uFill>
                                          <a:latin typeface="Cambria Math" charset="0"/>
                                          <a:cs typeface="等线" charset="0"/>
                                        </a:rPr>
                                        <m:t>𝒙</m:t>
                                      </m:r>
                                    </m:e>
                                    <m:sub>
                                      <m:r>
                                        <a:rPr lang="en-US" altLang="zh-CN" b="1" i="1" kern="100">
                                          <a:solidFill>
                                            <a:srgbClr val="000000"/>
                                          </a:solidFill>
                                          <a:uFill>
                                            <a:solidFill>
                                              <a:srgbClr val="000000"/>
                                            </a:solidFill>
                                          </a:uFill>
                                          <a:latin typeface="Cambria Math" charset="0"/>
                                          <a:cs typeface="等线" charset="0"/>
                                        </a:rPr>
                                        <m:t>𝒕</m:t>
                                      </m:r>
                                      <m:r>
                                        <a:rPr lang="en-US" altLang="zh-CN" i="1" kern="100">
                                          <a:solidFill>
                                            <a:srgbClr val="000000"/>
                                          </a:solidFill>
                                          <a:uFill>
                                            <a:solidFill>
                                              <a:srgbClr val="000000"/>
                                            </a:solidFill>
                                          </a:uFill>
                                          <a:latin typeface="Cambria Math" charset="0"/>
                                          <a:cs typeface="等线" charset="0"/>
                                        </a:rPr>
                                        <m:t>−</m:t>
                                      </m:r>
                                      <m:r>
                                        <a:rPr lang="en-US" altLang="zh-CN" b="1" i="1" kern="100">
                                          <a:solidFill>
                                            <a:srgbClr val="000000"/>
                                          </a:solidFill>
                                          <a:uFill>
                                            <a:solidFill>
                                              <a:srgbClr val="000000"/>
                                            </a:solidFill>
                                          </a:uFill>
                                          <a:latin typeface="Cambria Math" charset="0"/>
                                          <a:cs typeface="等线" charset="0"/>
                                        </a:rPr>
                                        <m:t>𝒊</m:t>
                                      </m:r>
                                    </m:sub>
                                  </m:sSub>
                                </m:e>
                              </m:nary>
                            </m:e>
                          </m:nary>
                        </m:e>
                      </m:nary>
                    </m:oMath>
                  </m:oMathPara>
                </a14:m>
                <a:endParaRPr lang="zh-CN" altLang="zh-CN" kern="100" dirty="0">
                  <a:solidFill>
                    <a:srgbClr val="000000"/>
                  </a:solidFill>
                  <a:uFill>
                    <a:solidFill>
                      <a:srgbClr val="000000"/>
                    </a:solidFill>
                  </a:uFill>
                  <a:latin typeface="微软雅黑" panose="020B0503020204020204" pitchFamily="34" charset="-122"/>
                  <a:ea typeface="微软雅黑" panose="020B0503020204020204" pitchFamily="34" charset="-122"/>
                  <a:cs typeface="等线" charset="0"/>
                </a:endParaRPr>
              </a:p>
              <a:p>
                <a:pPr algn="just">
                  <a:lnSpc>
                    <a:spcPct val="150000"/>
                  </a:lnSpc>
                </a:pPr>
                <a:r>
                  <a:rPr lang="en-US" altLang="zh-CN" sz="2800" b="1" kern="100" dirty="0">
                    <a:solidFill>
                      <a:srgbClr val="000000"/>
                    </a:solidFill>
                    <a:uFill>
                      <a:solidFill>
                        <a:srgbClr val="000000"/>
                      </a:solidFill>
                    </a:uFill>
                    <a:latin typeface="微软雅黑" panose="020B0503020204020204" pitchFamily="34" charset="-122"/>
                    <a:ea typeface="微软雅黑" panose="020B0503020204020204" pitchFamily="34" charset="-122"/>
                    <a:cs typeface="等线" charset="0"/>
                  </a:rPr>
                  <a:t>             </a:t>
                </a:r>
                <a14:m>
                  <m:oMath xmlns:m="http://schemas.openxmlformats.org/officeDocument/2006/math">
                    <m:sSub>
                      <m:sSubPr>
                        <m:ctrlPr>
                          <a:rPr lang="zh-CN" altLang="zh-CN" i="1" kern="100">
                            <a:solidFill>
                              <a:srgbClr val="000000"/>
                            </a:solidFill>
                            <a:uFill>
                              <a:solidFill>
                                <a:srgbClr val="000000"/>
                              </a:solidFill>
                            </a:uFill>
                            <a:latin typeface="Cambria Math" charset="0"/>
                            <a:ea typeface="Cambria Math" charset="0"/>
                            <a:cs typeface="等线" charset="0"/>
                          </a:rPr>
                        </m:ctrlPr>
                      </m:sSubPr>
                      <m:e>
                        <m:r>
                          <a:rPr lang="en-US" altLang="zh-CN" b="1" i="1" kern="100">
                            <a:solidFill>
                              <a:srgbClr val="000000"/>
                            </a:solidFill>
                            <a:uFill>
                              <a:solidFill>
                                <a:srgbClr val="000000"/>
                              </a:solidFill>
                            </a:uFill>
                            <a:latin typeface="Cambria Math" charset="0"/>
                            <a:cs typeface="等线" charset="0"/>
                          </a:rPr>
                          <m:t>𝒚</m:t>
                        </m:r>
                      </m:e>
                      <m:sub>
                        <m:r>
                          <a:rPr lang="en-US" altLang="zh-CN" b="1" i="1" kern="100">
                            <a:solidFill>
                              <a:srgbClr val="000000"/>
                            </a:solidFill>
                            <a:uFill>
                              <a:solidFill>
                                <a:srgbClr val="000000"/>
                              </a:solidFill>
                            </a:uFill>
                            <a:latin typeface="Cambria Math" charset="0"/>
                            <a:cs typeface="等线" charset="0"/>
                          </a:rPr>
                          <m:t>𝒕</m:t>
                        </m:r>
                      </m:sub>
                    </m:sSub>
                    <m:r>
                      <a:rPr lang="en-US" altLang="zh-CN" i="1" kern="100">
                        <a:solidFill>
                          <a:srgbClr val="000000"/>
                        </a:solidFill>
                        <a:uFill>
                          <a:solidFill>
                            <a:srgbClr val="000000"/>
                          </a:solidFill>
                        </a:uFill>
                        <a:latin typeface="Cambria Math" charset="0"/>
                        <a:cs typeface="等线" charset="0"/>
                      </a:rPr>
                      <m:t>=</m:t>
                    </m:r>
                    <m:r>
                      <a:rPr lang="en-US" altLang="zh-CN" b="1" i="1" kern="100">
                        <a:solidFill>
                          <a:srgbClr val="000000"/>
                        </a:solidFill>
                        <a:uFill>
                          <a:solidFill>
                            <a:srgbClr val="000000"/>
                          </a:solidFill>
                        </a:uFill>
                        <a:latin typeface="Cambria Math" charset="0"/>
                        <a:cs typeface="等线" charset="0"/>
                      </a:rPr>
                      <m:t>𝑮𝑫𝑷</m:t>
                    </m:r>
                  </m:oMath>
                </a14:m>
                <a:endParaRPr lang="zh-CN" altLang="zh-CN" kern="100" dirty="0">
                  <a:solidFill>
                    <a:srgbClr val="000000"/>
                  </a:solidFill>
                  <a:uFill>
                    <a:solidFill>
                      <a:srgbClr val="000000"/>
                    </a:solidFill>
                  </a:uFill>
                  <a:latin typeface="微软雅黑" panose="020B0503020204020204" pitchFamily="34" charset="-122"/>
                  <a:ea typeface="微软雅黑" panose="020B0503020204020204" pitchFamily="34" charset="-122"/>
                  <a:cs typeface="等线" charset="0"/>
                </a:endParaRPr>
              </a:p>
              <a:p>
                <a:pPr algn="just">
                  <a:lnSpc>
                    <a:spcPct val="150000"/>
                  </a:lnSpc>
                </a:pPr>
                <a:r>
                  <a:rPr lang="en-US" altLang="zh-CN" sz="2800" b="1" kern="100" dirty="0">
                    <a:solidFill>
                      <a:srgbClr val="000000"/>
                    </a:solidFill>
                    <a:uFill>
                      <a:solidFill>
                        <a:srgbClr val="000000"/>
                      </a:solidFill>
                    </a:uFill>
                    <a:latin typeface="微软雅黑" panose="020B0503020204020204" pitchFamily="34" charset="-122"/>
                    <a:ea typeface="微软雅黑" panose="020B0503020204020204" pitchFamily="34" charset="-122"/>
                    <a:cs typeface="等线" charset="0"/>
                  </a:rPr>
                  <a:t>             </a:t>
                </a:r>
                <a14:m>
                  <m:oMath xmlns:m="http://schemas.openxmlformats.org/officeDocument/2006/math">
                    <m:sSub>
                      <m:sSubPr>
                        <m:ctrlPr>
                          <a:rPr lang="zh-CN" altLang="zh-CN" i="1" kern="100">
                            <a:solidFill>
                              <a:srgbClr val="000000"/>
                            </a:solidFill>
                            <a:uFill>
                              <a:solidFill>
                                <a:srgbClr val="000000"/>
                              </a:solidFill>
                            </a:uFill>
                            <a:latin typeface="Cambria Math" charset="0"/>
                            <a:ea typeface="Cambria Math" charset="0"/>
                            <a:cs typeface="等线" charset="0"/>
                          </a:rPr>
                        </m:ctrlPr>
                      </m:sSubPr>
                      <m:e>
                        <m:r>
                          <a:rPr lang="en-US" altLang="zh-CN" b="1" i="1" kern="100">
                            <a:solidFill>
                              <a:srgbClr val="000000"/>
                            </a:solidFill>
                            <a:uFill>
                              <a:solidFill>
                                <a:srgbClr val="000000"/>
                              </a:solidFill>
                            </a:uFill>
                            <a:latin typeface="Cambria Math" charset="0"/>
                            <a:cs typeface="等线" charset="0"/>
                          </a:rPr>
                          <m:t>𝒐</m:t>
                        </m:r>
                      </m:e>
                      <m:sub>
                        <m:r>
                          <a:rPr lang="en-US" altLang="zh-CN" b="1" i="1" kern="100">
                            <a:solidFill>
                              <a:srgbClr val="000000"/>
                            </a:solidFill>
                            <a:uFill>
                              <a:solidFill>
                                <a:srgbClr val="000000"/>
                              </a:solidFill>
                            </a:uFill>
                            <a:latin typeface="Cambria Math" charset="0"/>
                            <a:cs typeface="等线" charset="0"/>
                          </a:rPr>
                          <m:t>𝒕</m:t>
                        </m:r>
                      </m:sub>
                    </m:sSub>
                    <m:r>
                      <a:rPr lang="en-US" altLang="zh-CN" i="1" kern="100">
                        <a:solidFill>
                          <a:srgbClr val="000000"/>
                        </a:solidFill>
                        <a:uFill>
                          <a:solidFill>
                            <a:srgbClr val="000000"/>
                          </a:solidFill>
                        </a:uFill>
                        <a:latin typeface="Cambria Math" charset="0"/>
                        <a:cs typeface="等线" charset="0"/>
                      </a:rPr>
                      <m:t>=</m:t>
                    </m:r>
                    <m:r>
                      <a:rPr lang="en-US" altLang="zh-CN" b="1" i="1" kern="100">
                        <a:solidFill>
                          <a:srgbClr val="000000"/>
                        </a:solidFill>
                        <a:uFill>
                          <a:solidFill>
                            <a:srgbClr val="000000"/>
                          </a:solidFill>
                        </a:uFill>
                        <a:latin typeface="Cambria Math" charset="0"/>
                        <a:cs typeface="等线" charset="0"/>
                      </a:rPr>
                      <m:t>𝒐𝒊𝒍𝒑𝒓𝒊𝒄𝒆</m:t>
                    </m:r>
                  </m:oMath>
                </a14:m>
                <a:endParaRPr lang="zh-CN" altLang="zh-CN" kern="100" dirty="0">
                  <a:solidFill>
                    <a:srgbClr val="000000"/>
                  </a:solidFill>
                  <a:uFill>
                    <a:solidFill>
                      <a:srgbClr val="000000"/>
                    </a:solidFill>
                  </a:uFill>
                  <a:latin typeface="微软雅黑" panose="020B0503020204020204" pitchFamily="34" charset="-122"/>
                  <a:ea typeface="微软雅黑" panose="020B0503020204020204" pitchFamily="34" charset="-122"/>
                  <a:cs typeface="等线" charset="0"/>
                </a:endParaRPr>
              </a:p>
              <a:p>
                <a:pPr algn="just">
                  <a:lnSpc>
                    <a:spcPct val="150000"/>
                  </a:lnSpc>
                </a:pPr>
                <a:r>
                  <a:rPr lang="en-US" altLang="zh-CN" sz="2800" b="1" kern="100" dirty="0">
                    <a:solidFill>
                      <a:srgbClr val="000000"/>
                    </a:solidFill>
                    <a:uFill>
                      <a:solidFill>
                        <a:srgbClr val="000000"/>
                      </a:solidFill>
                    </a:uFill>
                    <a:latin typeface="微软雅黑" panose="020B0503020204020204" pitchFamily="34" charset="-122"/>
                    <a:ea typeface="微软雅黑" panose="020B0503020204020204" pitchFamily="34" charset="-122"/>
                    <a:cs typeface="等线" charset="0"/>
                  </a:rPr>
                  <a:t>             </a:t>
                </a:r>
                <a14:m>
                  <m:oMath xmlns:m="http://schemas.openxmlformats.org/officeDocument/2006/math">
                    <m:sSub>
                      <m:sSubPr>
                        <m:ctrlPr>
                          <a:rPr lang="zh-CN" altLang="zh-CN" i="1" kern="100">
                            <a:solidFill>
                              <a:srgbClr val="000000"/>
                            </a:solidFill>
                            <a:uFill>
                              <a:solidFill>
                                <a:srgbClr val="000000"/>
                              </a:solidFill>
                            </a:uFill>
                            <a:latin typeface="Cambria Math" charset="0"/>
                            <a:ea typeface="Cambria Math" charset="0"/>
                            <a:cs typeface="等线" charset="0"/>
                          </a:rPr>
                        </m:ctrlPr>
                      </m:sSubPr>
                      <m:e>
                        <m:r>
                          <a:rPr lang="en-US" altLang="zh-CN" b="1" i="1" kern="100">
                            <a:solidFill>
                              <a:srgbClr val="000000"/>
                            </a:solidFill>
                            <a:uFill>
                              <a:solidFill>
                                <a:srgbClr val="000000"/>
                              </a:solidFill>
                            </a:uFill>
                            <a:latin typeface="Cambria Math" charset="0"/>
                            <a:cs typeface="等线" charset="0"/>
                          </a:rPr>
                          <m:t>𝒙</m:t>
                        </m:r>
                      </m:e>
                      <m:sub>
                        <m:r>
                          <a:rPr lang="en-US" altLang="zh-CN" b="1" i="1" kern="100">
                            <a:solidFill>
                              <a:srgbClr val="000000"/>
                            </a:solidFill>
                            <a:uFill>
                              <a:solidFill>
                                <a:srgbClr val="000000"/>
                              </a:solidFill>
                            </a:uFill>
                            <a:latin typeface="Cambria Math" charset="0"/>
                            <a:cs typeface="等线" charset="0"/>
                          </a:rPr>
                          <m:t>𝒕</m:t>
                        </m:r>
                      </m:sub>
                    </m:sSub>
                    <m:r>
                      <a:rPr lang="en-US" altLang="zh-CN" i="1" kern="100">
                        <a:solidFill>
                          <a:srgbClr val="000000"/>
                        </a:solidFill>
                        <a:uFill>
                          <a:solidFill>
                            <a:srgbClr val="000000"/>
                          </a:solidFill>
                        </a:uFill>
                        <a:latin typeface="Cambria Math" charset="0"/>
                        <a:cs typeface="等线" charset="0"/>
                      </a:rPr>
                      <m:t>=</m:t>
                    </m:r>
                    <m:r>
                      <a:rPr lang="en-US" altLang="zh-CN" b="1" i="1" kern="100">
                        <a:solidFill>
                          <a:srgbClr val="000000"/>
                        </a:solidFill>
                        <a:uFill>
                          <a:solidFill>
                            <a:srgbClr val="000000"/>
                          </a:solidFill>
                        </a:uFill>
                        <a:latin typeface="Cambria Math" charset="0"/>
                        <a:cs typeface="等线" charset="0"/>
                      </a:rPr>
                      <m:t>𝑪𝑷𝑰</m:t>
                    </m:r>
                  </m:oMath>
                </a14:m>
                <a:endParaRPr lang="zh-CN" altLang="zh-CN" kern="100" dirty="0">
                  <a:solidFill>
                    <a:srgbClr val="000000"/>
                  </a:solidFill>
                  <a:uFill>
                    <a:solidFill>
                      <a:srgbClr val="000000"/>
                    </a:solidFill>
                  </a:uFill>
                  <a:latin typeface="微软雅黑" panose="020B0503020204020204" pitchFamily="34" charset="-122"/>
                  <a:ea typeface="微软雅黑" panose="020B0503020204020204" pitchFamily="34" charset="-122"/>
                  <a:cs typeface="等线" charset="0"/>
                </a:endParaRPr>
              </a:p>
            </p:txBody>
          </p:sp>
        </mc:Choice>
        <mc:Fallback xmlns="">
          <p:sp>
            <p:nvSpPr>
              <p:cNvPr id="46" name="矩形 45">
                <a:extLst>
                  <a:ext uri="{FF2B5EF4-FFF2-40B4-BE49-F238E27FC236}">
                    <a16:creationId xmlns:a16="http://schemas.microsoft.com/office/drawing/2014/main" id="{92062DCA-A6FB-49CC-BDC2-B391F077A7B9}"/>
                  </a:ext>
                </a:extLst>
              </p:cNvPr>
              <p:cNvSpPr>
                <a:spLocks noRot="1" noChangeAspect="1" noMove="1" noResize="1" noEditPoints="1" noAdjustHandles="1" noChangeArrowheads="1" noChangeShapeType="1" noTextEdit="1"/>
              </p:cNvSpPr>
              <p:nvPr/>
            </p:nvSpPr>
            <p:spPr>
              <a:xfrm>
                <a:off x="6097588" y="1311433"/>
                <a:ext cx="5616624" cy="3512308"/>
              </a:xfrm>
              <a:prstGeom prst="rect">
                <a:avLst/>
              </a:prstGeom>
              <a:blipFill>
                <a:blip r:embed="rId3"/>
                <a:stretch>
                  <a:fillRect/>
                </a:stretch>
              </a:blipFill>
            </p:spPr>
            <p:txBody>
              <a:bodyPr/>
              <a:lstStyle/>
              <a:p>
                <a:r>
                  <a:rPr lang="en-US">
                    <a:noFill/>
                  </a:rPr>
                  <a:t> </a:t>
                </a:r>
              </a:p>
            </p:txBody>
          </p:sp>
        </mc:Fallback>
      </mc:AlternateContent>
      <p:cxnSp>
        <p:nvCxnSpPr>
          <p:cNvPr id="3" name="直接连接符 2">
            <a:extLst>
              <a:ext uri="{FF2B5EF4-FFF2-40B4-BE49-F238E27FC236}">
                <a16:creationId xmlns:a16="http://schemas.microsoft.com/office/drawing/2014/main" xmlns="" id="{4028183B-1207-4AC3-AF33-CB5FDA474091}"/>
              </a:ext>
            </a:extLst>
          </p:cNvPr>
          <p:cNvCxnSpPr>
            <a:cxnSpLocks/>
          </p:cNvCxnSpPr>
          <p:nvPr/>
        </p:nvCxnSpPr>
        <p:spPr>
          <a:xfrm>
            <a:off x="6097588" y="1412776"/>
            <a:ext cx="0" cy="2304256"/>
          </a:xfrm>
          <a:prstGeom prst="line">
            <a:avLst/>
          </a:prstGeom>
          <a:ln w="38100">
            <a:solidFill>
              <a:srgbClr val="34495E"/>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CA54E298-7684-4C04-8D8A-826DA4B1E69A}"/>
              </a:ext>
            </a:extLst>
          </p:cNvPr>
          <p:cNvCxnSpPr>
            <a:cxnSpLocks/>
          </p:cNvCxnSpPr>
          <p:nvPr/>
        </p:nvCxnSpPr>
        <p:spPr>
          <a:xfrm>
            <a:off x="6097588" y="3789040"/>
            <a:ext cx="0" cy="2304256"/>
          </a:xfrm>
          <a:prstGeom prst="line">
            <a:avLst/>
          </a:prstGeom>
          <a:ln w="38100">
            <a:solidFill>
              <a:srgbClr val="FBC30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xmlns="" id="{43A2B681-8565-4DED-8837-05D3BA03D79E}"/>
              </a:ext>
            </a:extLst>
          </p:cNvPr>
          <p:cNvSpPr txBox="1"/>
          <p:nvPr/>
        </p:nvSpPr>
        <p:spPr>
          <a:xfrm>
            <a:off x="1007442" y="1688734"/>
            <a:ext cx="4608505" cy="2797048"/>
          </a:xfrm>
          <a:prstGeom prst="rect">
            <a:avLst/>
          </a:prstGeom>
          <a:noFill/>
        </p:spPr>
        <p:txBody>
          <a:bodyPr wrap="square" rtlCol="0">
            <a:spAutoFit/>
          </a:bodyPr>
          <a:lstStyle/>
          <a:p>
            <a:pPr>
              <a:lnSpc>
                <a:spcPct val="150000"/>
              </a:lnSpc>
            </a:pPr>
            <a:r>
              <a:rPr lang="en-US" dirty="0">
                <a:latin typeface="微软雅黑" panose="020B0503020204020204" pitchFamily="34" charset="-122"/>
                <a:ea typeface="微软雅黑" panose="020B0503020204020204" pitchFamily="34" charset="-122"/>
              </a:rPr>
              <a:t>The change in GDP depends on its lagged data, the change in oil prices and the change in CPI during the previous quarters. All these three variables are </a:t>
            </a:r>
            <a:r>
              <a:rPr lang="en-US" sz="2400" b="1" dirty="0">
                <a:solidFill>
                  <a:srgbClr val="FBC301"/>
                </a:solidFill>
                <a:latin typeface="微软雅黑" panose="020B0503020204020204" pitchFamily="34" charset="-122"/>
                <a:ea typeface="微软雅黑" panose="020B0503020204020204" pitchFamily="34" charset="-122"/>
              </a:rPr>
              <a:t>expected to have positive effects</a:t>
            </a:r>
            <a:r>
              <a:rPr lang="en-US" dirty="0">
                <a:solidFill>
                  <a:srgbClr val="34495E"/>
                </a:solidFill>
                <a:latin typeface="微软雅黑" panose="020B0503020204020204" pitchFamily="34" charset="-122"/>
                <a:ea typeface="微软雅黑" panose="020B0503020204020204" pitchFamily="34" charset="-122"/>
              </a:rPr>
              <a:t> </a:t>
            </a:r>
            <a:r>
              <a:rPr lang="en-US" dirty="0">
                <a:latin typeface="微软雅黑" panose="020B0503020204020204" pitchFamily="34" charset="-122"/>
                <a:ea typeface="微软雅黑" panose="020B0503020204020204" pitchFamily="34" charset="-122"/>
              </a:rPr>
              <a:t>on change in GDP</a:t>
            </a:r>
          </a:p>
        </p:txBody>
      </p:sp>
    </p:spTree>
    <p:extLst>
      <p:ext uri="{BB962C8B-B14F-4D97-AF65-F5344CB8AC3E}">
        <p14:creationId xmlns:p14="http://schemas.microsoft.com/office/powerpoint/2010/main" val="6958059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2" presetClass="entr" presetSubtype="1"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101142" y="1916252"/>
            <a:ext cx="2448272" cy="244827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988840"/>
            <a:ext cx="696913" cy="208823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5449515" y="2276872"/>
            <a:ext cx="6552728" cy="1620772"/>
          </a:xfrm>
          <a:prstGeom prst="round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673651" y="2276872"/>
            <a:ext cx="5544616"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flipH="1">
            <a:off x="5881563" y="2465020"/>
            <a:ext cx="360040" cy="1107996"/>
          </a:xfrm>
          <a:prstGeom prst="rect">
            <a:avLst/>
          </a:prstGeom>
          <a:noFill/>
        </p:spPr>
        <p:txBody>
          <a:bodyPr wrap="square" rtlCol="0">
            <a:spAutoFit/>
          </a:bodyPr>
          <a:lstStyle/>
          <a:p>
            <a:pPr algn="ctr"/>
            <a:r>
              <a:rPr lang="en-US" sz="6600" b="1" dirty="0">
                <a:solidFill>
                  <a:srgbClr val="FBC301"/>
                </a:solidFill>
                <a:latin typeface="Impact MT Std" pitchFamily="34" charset="0"/>
              </a:rPr>
              <a:t>3</a:t>
            </a:r>
            <a:endParaRPr lang="id-ID" sz="6600" b="1" dirty="0">
              <a:solidFill>
                <a:srgbClr val="FBC301"/>
              </a:solidFill>
              <a:latin typeface="Impact MT Std" pitchFamily="34" charset="0"/>
            </a:endParaRPr>
          </a:p>
        </p:txBody>
      </p:sp>
      <p:sp>
        <p:nvSpPr>
          <p:cNvPr id="35" name="文本框 9"/>
          <p:cNvSpPr txBox="1"/>
          <p:nvPr/>
        </p:nvSpPr>
        <p:spPr>
          <a:xfrm>
            <a:off x="6961683" y="2348880"/>
            <a:ext cx="4392488" cy="500137"/>
          </a:xfrm>
          <a:prstGeom prst="rect">
            <a:avLst/>
          </a:prstGeom>
          <a:noFill/>
        </p:spPr>
        <p:txBody>
          <a:bodyPr wrap="square" lIns="68580" tIns="34290" rIns="68580" bIns="34290" rtlCol="0">
            <a:spAutoFit/>
          </a:bodyPr>
          <a:lstStyle/>
          <a:p>
            <a:pPr marL="0" lvl="1"/>
            <a:r>
              <a:rPr lang="en-US" altLang="zh-CN" sz="2800" b="1" dirty="0">
                <a:solidFill>
                  <a:srgbClr val="FBC301"/>
                </a:solidFill>
                <a:latin typeface="微软雅黑" pitchFamily="34" charset="-122"/>
                <a:ea typeface="微软雅黑" pitchFamily="34" charset="-122"/>
              </a:rPr>
              <a:t>RESULT DESCRIPTION</a:t>
            </a:r>
            <a:endParaRPr lang="zh-CN" altLang="en-US" sz="2800" b="1" dirty="0">
              <a:solidFill>
                <a:srgbClr val="FBC301"/>
              </a:solidFill>
              <a:latin typeface="微软雅黑" pitchFamily="34" charset="-122"/>
              <a:ea typeface="微软雅黑" pitchFamily="34" charset="-122"/>
            </a:endParaRPr>
          </a:p>
        </p:txBody>
      </p:sp>
      <p:sp>
        <p:nvSpPr>
          <p:cNvPr id="3" name="矩形 2"/>
          <p:cNvSpPr/>
          <p:nvPr/>
        </p:nvSpPr>
        <p:spPr>
          <a:xfrm>
            <a:off x="0" y="6741368"/>
            <a:ext cx="12195175" cy="116632"/>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a:grpSpLocks noChangeAspect="1"/>
          </p:cNvGrpSpPr>
          <p:nvPr/>
        </p:nvGrpSpPr>
        <p:grpSpPr>
          <a:xfrm>
            <a:off x="2607649" y="2524798"/>
            <a:ext cx="1435257" cy="1231180"/>
            <a:chOff x="5084763" y="971548"/>
            <a:chExt cx="323865" cy="277813"/>
          </a:xfrm>
          <a:solidFill>
            <a:srgbClr val="202A36"/>
          </a:solidFill>
        </p:grpSpPr>
        <p:sp>
          <p:nvSpPr>
            <p:cNvPr id="59"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0"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1"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45" name="组合 44">
            <a:extLst>
              <a:ext uri="{FF2B5EF4-FFF2-40B4-BE49-F238E27FC236}">
                <a16:creationId xmlns:a16="http://schemas.microsoft.com/office/drawing/2014/main" xmlns="" id="{D22AF8FA-F033-410F-8008-1D187D307EAC}"/>
              </a:ext>
            </a:extLst>
          </p:cNvPr>
          <p:cNvGrpSpPr/>
          <p:nvPr/>
        </p:nvGrpSpPr>
        <p:grpSpPr>
          <a:xfrm>
            <a:off x="7091183" y="3002949"/>
            <a:ext cx="2192756" cy="215444"/>
            <a:chOff x="4369395" y="3310129"/>
            <a:chExt cx="2192756" cy="215444"/>
          </a:xfrm>
        </p:grpSpPr>
        <p:sp>
          <p:nvSpPr>
            <p:cNvPr id="55" name="文本框 9">
              <a:extLst>
                <a:ext uri="{FF2B5EF4-FFF2-40B4-BE49-F238E27FC236}">
                  <a16:creationId xmlns:a16="http://schemas.microsoft.com/office/drawing/2014/main" xmlns="" id="{FB6F4322-FE0D-4803-A72A-14611045031A}"/>
                </a:ext>
              </a:extLst>
            </p:cNvPr>
            <p:cNvSpPr txBox="1"/>
            <p:nvPr/>
          </p:nvSpPr>
          <p:spPr>
            <a:xfrm>
              <a:off x="4599935" y="3310129"/>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Unit root test</a:t>
              </a:r>
              <a:endParaRPr lang="zh-CN" altLang="en-US" sz="1400" dirty="0">
                <a:solidFill>
                  <a:schemeClr val="bg1"/>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xmlns="" id="{961EFB7D-87D6-4895-87E0-FCD0FD3C8DE7}"/>
                </a:ext>
              </a:extLst>
            </p:cNvPr>
            <p:cNvGrpSpPr/>
            <p:nvPr/>
          </p:nvGrpSpPr>
          <p:grpSpPr>
            <a:xfrm>
              <a:off x="4369395" y="3316401"/>
              <a:ext cx="168551" cy="168551"/>
              <a:chOff x="5005199" y="3717032"/>
              <a:chExt cx="168551" cy="168551"/>
            </a:xfrm>
          </p:grpSpPr>
          <p:sp>
            <p:nvSpPr>
              <p:cNvPr id="57" name="椭圆 56">
                <a:extLst>
                  <a:ext uri="{FF2B5EF4-FFF2-40B4-BE49-F238E27FC236}">
                    <a16:creationId xmlns:a16="http://schemas.microsoft.com/office/drawing/2014/main" xmlns="" id="{D8DD0D07-D4B9-4EA7-BC21-72D4CF8EC67C}"/>
                  </a:ext>
                </a:extLst>
              </p:cNvPr>
              <p:cNvSpPr/>
              <p:nvPr/>
            </p:nvSpPr>
            <p:spPr>
              <a:xfrm>
                <a:off x="5005199" y="3717032"/>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等腰三角形 62">
                <a:extLst>
                  <a:ext uri="{FF2B5EF4-FFF2-40B4-BE49-F238E27FC236}">
                    <a16:creationId xmlns:a16="http://schemas.microsoft.com/office/drawing/2014/main" xmlns="" id="{A53A3005-2A59-4CC9-A273-7AFAB95E1E0C}"/>
                  </a:ext>
                </a:extLst>
              </p:cNvPr>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4" name="组合 63">
            <a:extLst>
              <a:ext uri="{FF2B5EF4-FFF2-40B4-BE49-F238E27FC236}">
                <a16:creationId xmlns:a16="http://schemas.microsoft.com/office/drawing/2014/main" xmlns="" id="{9B1EEAD7-29F8-4F93-824A-A9BFA249A457}"/>
              </a:ext>
            </a:extLst>
          </p:cNvPr>
          <p:cNvGrpSpPr/>
          <p:nvPr/>
        </p:nvGrpSpPr>
        <p:grpSpPr>
          <a:xfrm>
            <a:off x="7091183" y="3375832"/>
            <a:ext cx="2192756" cy="215444"/>
            <a:chOff x="4369395" y="3310129"/>
            <a:chExt cx="2192756" cy="215444"/>
          </a:xfrm>
        </p:grpSpPr>
        <p:sp>
          <p:nvSpPr>
            <p:cNvPr id="65" name="文本框 9">
              <a:extLst>
                <a:ext uri="{FF2B5EF4-FFF2-40B4-BE49-F238E27FC236}">
                  <a16:creationId xmlns:a16="http://schemas.microsoft.com/office/drawing/2014/main" xmlns="" id="{BACB4C33-09AD-4F7A-96C3-5380D67C42E0}"/>
                </a:ext>
              </a:extLst>
            </p:cNvPr>
            <p:cNvSpPr txBox="1"/>
            <p:nvPr/>
          </p:nvSpPr>
          <p:spPr>
            <a:xfrm>
              <a:off x="4599935" y="3310129"/>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ARDL model</a:t>
              </a:r>
              <a:endParaRPr lang="zh-CN" altLang="en-US" sz="1400" dirty="0">
                <a:solidFill>
                  <a:schemeClr val="bg1"/>
                </a:solidFill>
                <a:latin typeface="微软雅黑" pitchFamily="34" charset="-122"/>
                <a:ea typeface="微软雅黑" pitchFamily="34" charset="-122"/>
              </a:endParaRPr>
            </a:p>
          </p:txBody>
        </p:sp>
        <p:grpSp>
          <p:nvGrpSpPr>
            <p:cNvPr id="66" name="组合 65">
              <a:extLst>
                <a:ext uri="{FF2B5EF4-FFF2-40B4-BE49-F238E27FC236}">
                  <a16:creationId xmlns:a16="http://schemas.microsoft.com/office/drawing/2014/main" xmlns="" id="{692B6101-FDB9-47FE-A24D-ED292C6AB73A}"/>
                </a:ext>
              </a:extLst>
            </p:cNvPr>
            <p:cNvGrpSpPr/>
            <p:nvPr/>
          </p:nvGrpSpPr>
          <p:grpSpPr>
            <a:xfrm>
              <a:off x="4369395" y="3316401"/>
              <a:ext cx="168551" cy="168551"/>
              <a:chOff x="5005199" y="3717032"/>
              <a:chExt cx="168551" cy="168551"/>
            </a:xfrm>
          </p:grpSpPr>
          <p:sp>
            <p:nvSpPr>
              <p:cNvPr id="67" name="椭圆 66">
                <a:extLst>
                  <a:ext uri="{FF2B5EF4-FFF2-40B4-BE49-F238E27FC236}">
                    <a16:creationId xmlns:a16="http://schemas.microsoft.com/office/drawing/2014/main" xmlns="" id="{A42C8F89-BC5C-4A86-9183-80203FF820CF}"/>
                  </a:ext>
                </a:extLst>
              </p:cNvPr>
              <p:cNvSpPr/>
              <p:nvPr/>
            </p:nvSpPr>
            <p:spPr>
              <a:xfrm>
                <a:off x="5005199" y="3717032"/>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8" name="等腰三角形 67">
                <a:extLst>
                  <a:ext uri="{FF2B5EF4-FFF2-40B4-BE49-F238E27FC236}">
                    <a16:creationId xmlns:a16="http://schemas.microsoft.com/office/drawing/2014/main" xmlns="" id="{33E3E696-3BC5-479F-B76A-67785826089A}"/>
                  </a:ext>
                </a:extLst>
              </p:cNvPr>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3" name="组合 22">
            <a:extLst>
              <a:ext uri="{FF2B5EF4-FFF2-40B4-BE49-F238E27FC236}">
                <a16:creationId xmlns:a16="http://schemas.microsoft.com/office/drawing/2014/main" xmlns="" id="{189D0440-A577-4C44-A42B-2892CD8D39AF}"/>
              </a:ext>
            </a:extLst>
          </p:cNvPr>
          <p:cNvGrpSpPr/>
          <p:nvPr/>
        </p:nvGrpSpPr>
        <p:grpSpPr>
          <a:xfrm>
            <a:off x="8831242" y="3002949"/>
            <a:ext cx="2201538" cy="215444"/>
            <a:chOff x="4360613" y="3310129"/>
            <a:chExt cx="2201538" cy="215444"/>
          </a:xfrm>
        </p:grpSpPr>
        <p:sp>
          <p:nvSpPr>
            <p:cNvPr id="24" name="文本框 9">
              <a:extLst>
                <a:ext uri="{FF2B5EF4-FFF2-40B4-BE49-F238E27FC236}">
                  <a16:creationId xmlns:a16="http://schemas.microsoft.com/office/drawing/2014/main" xmlns="" id="{B645B535-6954-4DFF-9981-D2C1D4C732F0}"/>
                </a:ext>
              </a:extLst>
            </p:cNvPr>
            <p:cNvSpPr txBox="1"/>
            <p:nvPr/>
          </p:nvSpPr>
          <p:spPr>
            <a:xfrm>
              <a:off x="4599935" y="3310129"/>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Implication</a:t>
              </a:r>
              <a:endParaRPr lang="zh-CN" altLang="en-US" sz="1400" dirty="0">
                <a:solidFill>
                  <a:schemeClr val="bg1"/>
                </a:solidFill>
                <a:latin typeface="微软雅黑" pitchFamily="34" charset="-122"/>
                <a:ea typeface="微软雅黑" pitchFamily="34" charset="-122"/>
              </a:endParaRPr>
            </a:p>
          </p:txBody>
        </p:sp>
        <p:grpSp>
          <p:nvGrpSpPr>
            <p:cNvPr id="25" name="组合 24">
              <a:extLst>
                <a:ext uri="{FF2B5EF4-FFF2-40B4-BE49-F238E27FC236}">
                  <a16:creationId xmlns:a16="http://schemas.microsoft.com/office/drawing/2014/main" xmlns="" id="{B63F4802-0A0C-4643-8B0C-D70FC2F09A05}"/>
                </a:ext>
              </a:extLst>
            </p:cNvPr>
            <p:cNvGrpSpPr/>
            <p:nvPr/>
          </p:nvGrpSpPr>
          <p:grpSpPr>
            <a:xfrm>
              <a:off x="4360613" y="3335329"/>
              <a:ext cx="168551" cy="168551"/>
              <a:chOff x="4996417" y="3735960"/>
              <a:chExt cx="168551" cy="168551"/>
            </a:xfrm>
          </p:grpSpPr>
          <p:sp>
            <p:nvSpPr>
              <p:cNvPr id="26" name="椭圆 25">
                <a:extLst>
                  <a:ext uri="{FF2B5EF4-FFF2-40B4-BE49-F238E27FC236}">
                    <a16:creationId xmlns:a16="http://schemas.microsoft.com/office/drawing/2014/main" xmlns="" id="{D4E4CF55-E4DE-4C07-A023-5CCEAB6E3010}"/>
                  </a:ext>
                </a:extLst>
              </p:cNvPr>
              <p:cNvSpPr/>
              <p:nvPr/>
            </p:nvSpPr>
            <p:spPr>
              <a:xfrm>
                <a:off x="4996417" y="3735960"/>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等腰三角形 26">
                <a:extLst>
                  <a:ext uri="{FF2B5EF4-FFF2-40B4-BE49-F238E27FC236}">
                    <a16:creationId xmlns:a16="http://schemas.microsoft.com/office/drawing/2014/main" xmlns="" id="{E1991812-553F-45AC-8B3E-2F07A53EE71E}"/>
                  </a:ext>
                </a:extLst>
              </p:cNvPr>
              <p:cNvSpPr/>
              <p:nvPr/>
            </p:nvSpPr>
            <p:spPr>
              <a:xfrm rot="5400000">
                <a:off x="5027592" y="3756490"/>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spTree>
    <p:extLst>
      <p:ext uri="{BB962C8B-B14F-4D97-AF65-F5344CB8AC3E}">
        <p14:creationId xmlns:p14="http://schemas.microsoft.com/office/powerpoint/2010/main" val="3317602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53" presetClass="entr" presetSubtype="16" fill="hold" nodeType="withEffect">
                                  <p:stCondLst>
                                    <p:cond delay="50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Effect transition="in" filter="fade">
                                      <p:cBhvr>
                                        <p:cTn id="29" dur="500"/>
                                        <p:tgtEl>
                                          <p:spTgt spid="45"/>
                                        </p:tgtEl>
                                      </p:cBhvr>
                                    </p:animEffect>
                                  </p:childTnLst>
                                </p:cTn>
                              </p:par>
                              <p:par>
                                <p:cTn id="30" presetID="53" presetClass="entr" presetSubtype="16" fill="hold" nodeType="withEffect">
                                  <p:stCondLst>
                                    <p:cond delay="50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par>
                                <p:cTn id="35" presetID="53" presetClass="entr" presetSubtype="16" fill="hold" nodeType="withEffect">
                                  <p:stCondLst>
                                    <p:cond delay="50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Unit root test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330916" y="199584"/>
            <a:ext cx="310767" cy="266579"/>
            <a:chOff x="5084763" y="971548"/>
            <a:chExt cx="323865" cy="277813"/>
          </a:xfrm>
          <a:solidFill>
            <a:schemeClr val="bg1"/>
          </a:solidFill>
        </p:grpSpPr>
        <p:sp>
          <p:nvSpPr>
            <p:cNvPr id="34"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6"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64" name="矩形 63"/>
          <p:cNvSpPr/>
          <p:nvPr/>
        </p:nvSpPr>
        <p:spPr>
          <a:xfrm>
            <a:off x="-23093"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Rectangle 4"/>
          <p:cNvSpPr/>
          <p:nvPr/>
        </p:nvSpPr>
        <p:spPr bwMode="auto">
          <a:xfrm>
            <a:off x="0" y="4727093"/>
            <a:ext cx="12195175" cy="2136275"/>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a:ln w="25400" cap="flat" cmpd="sng" algn="ctr">
            <a:noFill/>
            <a:prstDash val="solid"/>
            <a:round/>
            <a:headEnd type="none" w="med" len="med"/>
            <a:tailEnd type="none" w="med" len="med"/>
          </a:ln>
          <a:effectLst/>
          <a:extLst/>
        </p:spPr>
        <p:txBody>
          <a:bodyPr vert="horz" wrap="square" lIns="123718" tIns="61859" rIns="123718" bIns="61859" numCol="1" rtlCol="0" anchor="t" anchorCtr="0" compatLnSpc="1">
            <a:prstTxWarp prst="textNoShape">
              <a:avLst/>
            </a:prstTxWarp>
          </a:bodyPr>
          <a:lstStyle/>
          <a:p>
            <a:pPr algn="ctr" defTabSz="1237183" fontAlgn="base">
              <a:spcBef>
                <a:spcPct val="0"/>
              </a:spcBef>
              <a:spcAft>
                <a:spcPct val="0"/>
              </a:spcAft>
            </a:pPr>
            <a:endParaRPr lang="en-US" sz="7600">
              <a:solidFill>
                <a:srgbClr val="000000"/>
              </a:solidFill>
              <a:latin typeface="微软雅黑"/>
              <a:ea typeface="微软雅黑"/>
              <a:sym typeface="Gill Sans" charset="0"/>
            </a:endParaRPr>
          </a:p>
        </p:txBody>
      </p:sp>
      <p:sp>
        <p:nvSpPr>
          <p:cNvPr id="88" name="矩形 87"/>
          <p:cNvSpPr/>
          <p:nvPr/>
        </p:nvSpPr>
        <p:spPr bwMode="auto">
          <a:xfrm>
            <a:off x="0" y="4727093"/>
            <a:ext cx="12195175" cy="2148749"/>
          </a:xfrm>
          <a:prstGeom prst="rect">
            <a:avLst/>
          </a:prstGeom>
          <a:solidFill>
            <a:srgbClr val="34495E">
              <a:alpha val="83000"/>
            </a:srgbClr>
          </a:solidFill>
          <a:ln w="25400" cap="flat" cmpd="sng" algn="ctr">
            <a:noFill/>
            <a:prstDash val="solid"/>
            <a:round/>
            <a:headEnd type="none" w="med" len="med"/>
            <a:tailEnd type="none" w="med" len="med"/>
          </a:ln>
          <a:effectLst/>
          <a:extLst/>
        </p:spPr>
        <p:txBody>
          <a:bodyPr vert="horz" wrap="square" lIns="123718" tIns="61859" rIns="123718" bIns="61859" numCol="1" rtlCol="0" anchor="t" anchorCtr="0" compatLnSpc="1">
            <a:prstTxWarp prst="textNoShape">
              <a:avLst/>
            </a:prstTxWarp>
          </a:bodyPr>
          <a:lstStyle/>
          <a:p>
            <a:pPr algn="ctr" defTabSz="1237183" fontAlgn="base">
              <a:spcBef>
                <a:spcPct val="0"/>
              </a:spcBef>
              <a:spcAft>
                <a:spcPct val="0"/>
              </a:spcAft>
              <a:defRPr/>
            </a:pPr>
            <a:endParaRPr lang="zh-CN" altLang="en-US" sz="7600" kern="0" dirty="0">
              <a:solidFill>
                <a:srgbClr val="000000"/>
              </a:solidFill>
              <a:latin typeface="微软雅黑"/>
              <a:ea typeface="微软雅黑"/>
              <a:sym typeface="Gill Sans" charset="0"/>
            </a:endParaRPr>
          </a:p>
        </p:txBody>
      </p:sp>
      <p:sp>
        <p:nvSpPr>
          <p:cNvPr id="92" name="Rectangle 1"/>
          <p:cNvSpPr>
            <a:spLocks/>
          </p:cNvSpPr>
          <p:nvPr/>
        </p:nvSpPr>
        <p:spPr bwMode="auto">
          <a:xfrm>
            <a:off x="1736337" y="1074970"/>
            <a:ext cx="4057407" cy="1482225"/>
          </a:xfrm>
          <a:prstGeom prst="rect">
            <a:avLst/>
          </a:prstGeom>
          <a:noFill/>
          <a:ln w="3175" cap="flat">
            <a:solidFill>
              <a:srgbClr val="202A36"/>
            </a:solidFill>
            <a:prstDash val="solid"/>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grpSp>
        <p:nvGrpSpPr>
          <p:cNvPr id="93" name="Group 41"/>
          <p:cNvGrpSpPr>
            <a:grpSpLocks/>
          </p:cNvGrpSpPr>
          <p:nvPr/>
        </p:nvGrpSpPr>
        <p:grpSpPr bwMode="auto">
          <a:xfrm>
            <a:off x="2797368" y="1259472"/>
            <a:ext cx="2854012" cy="1080030"/>
            <a:chOff x="0" y="-55"/>
            <a:chExt cx="2419" cy="1440"/>
          </a:xfrm>
        </p:grpSpPr>
        <p:sp>
          <p:nvSpPr>
            <p:cNvPr id="94" name="Rectangle 42"/>
            <p:cNvSpPr>
              <a:spLocks/>
            </p:cNvSpPr>
            <p:nvPr/>
          </p:nvSpPr>
          <p:spPr bwMode="auto">
            <a:xfrm>
              <a:off x="0" y="-55"/>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spcBef>
                  <a:spcPct val="0"/>
                </a:spcBef>
                <a:buFont typeface="Arial" charset="0"/>
                <a:buNone/>
              </a:pPr>
              <a:r>
                <a:rPr lang="en-US" altLang="zh-CN" b="1" u="sng" dirty="0">
                  <a:solidFill>
                    <a:srgbClr val="FBC301"/>
                  </a:solidFill>
                  <a:latin typeface="微软雅黑" panose="020B0503020204020204" pitchFamily="34" charset="-122"/>
                  <a:ea typeface="微软雅黑" panose="020B0503020204020204" pitchFamily="34" charset="-122"/>
                  <a:cs typeface="Arial" panose="020B0604020202020204" pitchFamily="34" charset="0"/>
                </a:rPr>
                <a:t>Necessity</a:t>
              </a:r>
              <a:endParaRPr lang="zh-CN" altLang="en-US" b="1" u="sng" dirty="0">
                <a:solidFill>
                  <a:srgbClr val="FBC30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5" name="Rectangle 43"/>
            <p:cNvSpPr>
              <a:spLocks/>
            </p:cNvSpPr>
            <p:nvPr/>
          </p:nvSpPr>
          <p:spPr bwMode="auto">
            <a:xfrm>
              <a:off x="0" y="346"/>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600" dirty="0">
                  <a:solidFill>
                    <a:srgbClr val="202A36"/>
                  </a:solidFill>
                  <a:latin typeface="微软雅黑"/>
                  <a:ea typeface="微软雅黑"/>
                  <a:cs typeface="Lato Light" charset="0"/>
                  <a:sym typeface="Lato Light" charset="0"/>
                </a:rPr>
                <a:t>Only the stable data can be tested in time series or it would be bias for forecasting</a:t>
              </a:r>
              <a:endParaRPr lang="en-US" sz="1600" dirty="0">
                <a:solidFill>
                  <a:srgbClr val="202A36"/>
                </a:solidFill>
                <a:latin typeface="微软雅黑"/>
                <a:ea typeface="微软雅黑"/>
                <a:cs typeface="Lato Light" charset="0"/>
                <a:sym typeface="Lato Light" charset="0"/>
              </a:endParaRPr>
            </a:p>
          </p:txBody>
        </p:sp>
      </p:grpSp>
      <p:sp>
        <p:nvSpPr>
          <p:cNvPr id="97" name="Rectangle 1"/>
          <p:cNvSpPr>
            <a:spLocks/>
          </p:cNvSpPr>
          <p:nvPr/>
        </p:nvSpPr>
        <p:spPr bwMode="auto">
          <a:xfrm>
            <a:off x="6376805" y="1077603"/>
            <a:ext cx="4511511" cy="1479592"/>
          </a:xfrm>
          <a:prstGeom prst="rect">
            <a:avLst/>
          </a:prstGeom>
          <a:noFill/>
          <a:ln w="3175" cap="flat">
            <a:solidFill>
              <a:srgbClr val="34495E"/>
            </a:solidFill>
            <a:prstDash val="solid"/>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grpSp>
        <p:nvGrpSpPr>
          <p:cNvPr id="98" name="Group 41"/>
          <p:cNvGrpSpPr>
            <a:grpSpLocks/>
          </p:cNvGrpSpPr>
          <p:nvPr/>
        </p:nvGrpSpPr>
        <p:grpSpPr bwMode="auto">
          <a:xfrm>
            <a:off x="7437834" y="1262104"/>
            <a:ext cx="3577656" cy="1468703"/>
            <a:chOff x="0" y="-55"/>
            <a:chExt cx="2419" cy="1963"/>
          </a:xfrm>
        </p:grpSpPr>
        <p:sp>
          <p:nvSpPr>
            <p:cNvPr id="99" name="Rectangle 42"/>
            <p:cNvSpPr>
              <a:spLocks/>
            </p:cNvSpPr>
            <p:nvPr/>
          </p:nvSpPr>
          <p:spPr bwMode="auto">
            <a:xfrm>
              <a:off x="0" y="-55"/>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spcBef>
                  <a:spcPct val="0"/>
                </a:spcBef>
                <a:buFont typeface="Arial" charset="0"/>
                <a:buNone/>
              </a:pPr>
              <a:r>
                <a:rPr lang="en-US" altLang="zh-CN" b="1" u="sng" dirty="0">
                  <a:solidFill>
                    <a:srgbClr val="FBC301"/>
                  </a:solidFill>
                  <a:latin typeface="微软雅黑" panose="020B0503020204020204" pitchFamily="34" charset="-122"/>
                  <a:ea typeface="微软雅黑" panose="020B0503020204020204" pitchFamily="34" charset="-122"/>
                  <a:cs typeface="Arial" panose="020B0604020202020204" pitchFamily="34" charset="0"/>
                </a:rPr>
                <a:t>Assume</a:t>
              </a:r>
              <a:endParaRPr lang="zh-CN" altLang="en-US" b="1" u="sng" dirty="0">
                <a:solidFill>
                  <a:srgbClr val="FBC30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0" name="Rectangle 43"/>
            <p:cNvSpPr>
              <a:spLocks/>
            </p:cNvSpPr>
            <p:nvPr/>
          </p:nvSpPr>
          <p:spPr bwMode="auto">
            <a:xfrm>
              <a:off x="0" y="346"/>
              <a:ext cx="2333" cy="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600" dirty="0">
                  <a:solidFill>
                    <a:srgbClr val="202A36"/>
                  </a:solidFill>
                  <a:latin typeface="微软雅黑"/>
                  <a:ea typeface="微软雅黑"/>
                  <a:cs typeface="Lato Light" charset="0"/>
                  <a:sym typeface="Lato Light" charset="0"/>
                </a:rPr>
                <a:t>Assume unit root exits, run the test to verify the significant level of the assumption that the data is stable</a:t>
              </a:r>
              <a:endParaRPr lang="en-US" sz="1600" dirty="0">
                <a:solidFill>
                  <a:srgbClr val="202A36"/>
                </a:solidFill>
                <a:latin typeface="微软雅黑"/>
                <a:ea typeface="微软雅黑"/>
                <a:cs typeface="Lato Light" charset="0"/>
                <a:sym typeface="Lato Light" charset="0"/>
              </a:endParaRPr>
            </a:p>
          </p:txBody>
        </p:sp>
      </p:grpSp>
      <p:sp>
        <p:nvSpPr>
          <p:cNvPr id="101" name="Rectangle 1"/>
          <p:cNvSpPr>
            <a:spLocks/>
          </p:cNvSpPr>
          <p:nvPr/>
        </p:nvSpPr>
        <p:spPr bwMode="auto">
          <a:xfrm>
            <a:off x="1736337" y="2924648"/>
            <a:ext cx="4057407" cy="1370436"/>
          </a:xfrm>
          <a:prstGeom prst="rect">
            <a:avLst/>
          </a:prstGeom>
          <a:noFill/>
          <a:ln w="3175" cap="flat">
            <a:solidFill>
              <a:srgbClr val="202A36"/>
            </a:solidFill>
            <a:prstDash val="solid"/>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grpSp>
        <p:nvGrpSpPr>
          <p:cNvPr id="102" name="Group 41"/>
          <p:cNvGrpSpPr>
            <a:grpSpLocks/>
          </p:cNvGrpSpPr>
          <p:nvPr/>
        </p:nvGrpSpPr>
        <p:grpSpPr bwMode="auto">
          <a:xfrm>
            <a:off x="2797368" y="3074649"/>
            <a:ext cx="2996738" cy="1833800"/>
            <a:chOff x="0" y="-101"/>
            <a:chExt cx="3946" cy="2445"/>
          </a:xfrm>
        </p:grpSpPr>
        <p:sp>
          <p:nvSpPr>
            <p:cNvPr id="103" name="Rectangle 42"/>
            <p:cNvSpPr>
              <a:spLocks/>
            </p:cNvSpPr>
            <p:nvPr/>
          </p:nvSpPr>
          <p:spPr bwMode="auto">
            <a:xfrm>
              <a:off x="0" y="-101"/>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spcBef>
                  <a:spcPct val="0"/>
                </a:spcBef>
                <a:buFont typeface="Arial" charset="0"/>
                <a:buNone/>
              </a:pPr>
              <a:r>
                <a:rPr lang="en-US" altLang="zh-CN" b="1" u="sng"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Detect</a:t>
              </a:r>
              <a:endParaRPr lang="zh-CN" altLang="en-US" b="1" u="sng" dirty="0">
                <a:solidFill>
                  <a:srgbClr val="202A3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4" name="Rectangle 43"/>
            <p:cNvSpPr>
              <a:spLocks/>
            </p:cNvSpPr>
            <p:nvPr/>
          </p:nvSpPr>
          <p:spPr bwMode="auto">
            <a:xfrm>
              <a:off x="0" y="275"/>
              <a:ext cx="3946" cy="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sz="1600" dirty="0">
                  <a:solidFill>
                    <a:srgbClr val="595959"/>
                  </a:solidFill>
                  <a:latin typeface="微软雅黑"/>
                  <a:ea typeface="微软雅黑"/>
                  <a:cs typeface="Lato Light" charset="0"/>
                  <a:sym typeface="Lato Light" charset="0"/>
                </a:rPr>
                <a:t>Notice whether the p-value is smaller than 0.05, the stability would be verified</a:t>
              </a:r>
            </a:p>
          </p:txBody>
        </p:sp>
      </p:grpSp>
      <p:sp>
        <p:nvSpPr>
          <p:cNvPr id="105" name="Rectangle 1"/>
          <p:cNvSpPr>
            <a:spLocks/>
          </p:cNvSpPr>
          <p:nvPr/>
        </p:nvSpPr>
        <p:spPr bwMode="auto">
          <a:xfrm>
            <a:off x="6376805" y="2924648"/>
            <a:ext cx="4511493" cy="1370436"/>
          </a:xfrm>
          <a:prstGeom prst="rect">
            <a:avLst/>
          </a:prstGeom>
          <a:noFill/>
          <a:ln w="3175" cap="flat">
            <a:solidFill>
              <a:srgbClr val="34495E"/>
            </a:solidFill>
            <a:prstDash val="solid"/>
            <a:miter lim="800000"/>
            <a:headEnd type="none" w="med" len="med"/>
            <a:tailEnd type="none" w="med" len="med"/>
          </a:ln>
        </p:spPr>
        <p:txBody>
          <a:bodyPr lIns="0" tIns="0" rIns="0" bIns="0"/>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grpSp>
        <p:nvGrpSpPr>
          <p:cNvPr id="106" name="Group 41"/>
          <p:cNvGrpSpPr>
            <a:grpSpLocks/>
          </p:cNvGrpSpPr>
          <p:nvPr/>
        </p:nvGrpSpPr>
        <p:grpSpPr bwMode="auto">
          <a:xfrm>
            <a:off x="7437930" y="3074731"/>
            <a:ext cx="3472145" cy="1166282"/>
            <a:chOff x="29" y="-144"/>
            <a:chExt cx="4572" cy="1555"/>
          </a:xfrm>
        </p:grpSpPr>
        <p:sp>
          <p:nvSpPr>
            <p:cNvPr id="107" name="Rectangle 42"/>
            <p:cNvSpPr>
              <a:spLocks/>
            </p:cNvSpPr>
            <p:nvPr/>
          </p:nvSpPr>
          <p:spPr bwMode="auto">
            <a:xfrm>
              <a:off x="29" y="-144"/>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spcBef>
                  <a:spcPct val="0"/>
                </a:spcBef>
                <a:buFont typeface="Arial" charset="0"/>
                <a:buNone/>
              </a:pPr>
              <a:r>
                <a:rPr lang="en-US" altLang="zh-CN" b="1" u="sng"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Longitude</a:t>
              </a:r>
              <a:endParaRPr lang="zh-CN" altLang="en-US" b="1" u="sng" dirty="0">
                <a:solidFill>
                  <a:srgbClr val="202A3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8" name="Rectangle 43"/>
            <p:cNvSpPr>
              <a:spLocks/>
            </p:cNvSpPr>
            <p:nvPr/>
          </p:nvSpPr>
          <p:spPr bwMode="auto">
            <a:xfrm>
              <a:off x="29" y="232"/>
              <a:ext cx="4572" cy="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sz="1600" dirty="0">
                  <a:solidFill>
                    <a:srgbClr val="595959"/>
                  </a:solidFill>
                  <a:latin typeface="微软雅黑"/>
                  <a:ea typeface="微软雅黑"/>
                  <a:cs typeface="Lato Light" charset="0"/>
                  <a:sym typeface="Lato Light" charset="0"/>
                </a:rPr>
                <a:t>The time length is from 1992 to 2017, so there are 96 items for each variables after adjustment</a:t>
              </a:r>
            </a:p>
          </p:txBody>
        </p:sp>
      </p:grpSp>
      <p:grpSp>
        <p:nvGrpSpPr>
          <p:cNvPr id="109" name="Group 6"/>
          <p:cNvGrpSpPr/>
          <p:nvPr/>
        </p:nvGrpSpPr>
        <p:grpSpPr>
          <a:xfrm>
            <a:off x="6593697" y="3207029"/>
            <a:ext cx="662230" cy="654019"/>
            <a:chOff x="3882408" y="3628838"/>
            <a:chExt cx="519113" cy="519113"/>
          </a:xfrm>
        </p:grpSpPr>
        <p:sp>
          <p:nvSpPr>
            <p:cNvPr id="110" name="Oval 51"/>
            <p:cNvSpPr>
              <a:spLocks/>
            </p:cNvSpPr>
            <p:nvPr/>
          </p:nvSpPr>
          <p:spPr bwMode="auto">
            <a:xfrm>
              <a:off x="3882408" y="3628838"/>
              <a:ext cx="519113" cy="519113"/>
            </a:xfrm>
            <a:prstGeom prst="ellipse">
              <a:avLst/>
            </a:prstGeom>
            <a:solidFill>
              <a:srgbClr val="FBC301"/>
            </a:solidFill>
            <a:ln>
              <a:noFill/>
            </a:ln>
            <a:extLst/>
          </p:spPr>
          <p:txBody>
            <a:bodyPr lIns="0" tIns="0" rIns="0" bIns="0"/>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sp>
          <p:nvSpPr>
            <p:cNvPr id="111" name="Freeform 6"/>
            <p:cNvSpPr>
              <a:spLocks noEditPoints="1"/>
            </p:cNvSpPr>
            <p:nvPr/>
          </p:nvSpPr>
          <p:spPr bwMode="auto">
            <a:xfrm>
              <a:off x="4014295" y="3748869"/>
              <a:ext cx="268831" cy="276236"/>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grpSp>
      <p:grpSp>
        <p:nvGrpSpPr>
          <p:cNvPr id="112" name="Group 2"/>
          <p:cNvGrpSpPr/>
          <p:nvPr/>
        </p:nvGrpSpPr>
        <p:grpSpPr>
          <a:xfrm>
            <a:off x="6596959" y="1316308"/>
            <a:ext cx="662230" cy="654019"/>
            <a:chOff x="3882408" y="2286727"/>
            <a:chExt cx="519113" cy="519113"/>
          </a:xfrm>
        </p:grpSpPr>
        <p:sp>
          <p:nvSpPr>
            <p:cNvPr id="113" name="Oval 51"/>
            <p:cNvSpPr>
              <a:spLocks/>
            </p:cNvSpPr>
            <p:nvPr/>
          </p:nvSpPr>
          <p:spPr bwMode="auto">
            <a:xfrm>
              <a:off x="3882408" y="2286727"/>
              <a:ext cx="519113" cy="519113"/>
            </a:xfrm>
            <a:prstGeom prst="ellipse">
              <a:avLst/>
            </a:prstGeom>
            <a:solidFill>
              <a:srgbClr val="34495E"/>
            </a:solidFill>
            <a:ln>
              <a:noFill/>
            </a:ln>
            <a:extLst/>
          </p:spPr>
          <p:txBody>
            <a:bodyPr lIns="0" tIns="0" rIns="0" bIns="0"/>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sp>
          <p:nvSpPr>
            <p:cNvPr id="114" name="Freeform 7"/>
            <p:cNvSpPr>
              <a:spLocks/>
            </p:cNvSpPr>
            <p:nvPr/>
          </p:nvSpPr>
          <p:spPr bwMode="auto">
            <a:xfrm>
              <a:off x="3993143" y="2389474"/>
              <a:ext cx="292530" cy="297714"/>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grpSp>
      <p:grpSp>
        <p:nvGrpSpPr>
          <p:cNvPr id="115" name="Group 5"/>
          <p:cNvGrpSpPr/>
          <p:nvPr/>
        </p:nvGrpSpPr>
        <p:grpSpPr>
          <a:xfrm>
            <a:off x="1956491" y="3163356"/>
            <a:ext cx="662230" cy="654019"/>
            <a:chOff x="1104536" y="3628840"/>
            <a:chExt cx="519113" cy="519113"/>
          </a:xfrm>
        </p:grpSpPr>
        <p:sp>
          <p:nvSpPr>
            <p:cNvPr id="116" name="Oval 51"/>
            <p:cNvSpPr>
              <a:spLocks/>
            </p:cNvSpPr>
            <p:nvPr/>
          </p:nvSpPr>
          <p:spPr bwMode="auto">
            <a:xfrm>
              <a:off x="1104536" y="3628840"/>
              <a:ext cx="519113" cy="519113"/>
            </a:xfrm>
            <a:prstGeom prst="ellipse">
              <a:avLst/>
            </a:prstGeom>
            <a:solidFill>
              <a:srgbClr val="FBC301"/>
            </a:solidFill>
            <a:ln>
              <a:noFill/>
            </a:ln>
            <a:extLst/>
          </p:spPr>
          <p:txBody>
            <a:bodyPr lIns="0" tIns="0" rIns="0" bIns="0"/>
            <a:lstStyle/>
            <a:p>
              <a:pPr algn="ctr" fontAlgn="base">
                <a:spcBef>
                  <a:spcPct val="0"/>
                </a:spcBef>
                <a:spcAft>
                  <a:spcPct val="0"/>
                </a:spcAft>
                <a:defRPr/>
              </a:pPr>
              <a:endParaRPr lang="en-US" sz="2800" kern="0" dirty="0">
                <a:solidFill>
                  <a:srgbClr val="595959"/>
                </a:solidFill>
                <a:latin typeface="微软雅黑"/>
                <a:ea typeface="微软雅黑"/>
                <a:sym typeface="Gill Sans" charset="0"/>
              </a:endParaRPr>
            </a:p>
          </p:txBody>
        </p:sp>
        <p:sp>
          <p:nvSpPr>
            <p:cNvPr id="117" name="Freeform 8"/>
            <p:cNvSpPr>
              <a:spLocks noEditPoints="1"/>
            </p:cNvSpPr>
            <p:nvPr/>
          </p:nvSpPr>
          <p:spPr bwMode="auto">
            <a:xfrm>
              <a:off x="1237821" y="3770666"/>
              <a:ext cx="241429" cy="242169"/>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grpSp>
      <p:grpSp>
        <p:nvGrpSpPr>
          <p:cNvPr id="118" name="Group 1"/>
          <p:cNvGrpSpPr/>
          <p:nvPr/>
        </p:nvGrpSpPr>
        <p:grpSpPr>
          <a:xfrm>
            <a:off x="1956491" y="1313676"/>
            <a:ext cx="662230" cy="654019"/>
            <a:chOff x="1104536" y="2286727"/>
            <a:chExt cx="519113" cy="519113"/>
          </a:xfrm>
          <a:solidFill>
            <a:srgbClr val="FD3F03"/>
          </a:solidFill>
        </p:grpSpPr>
        <p:sp>
          <p:nvSpPr>
            <p:cNvPr id="119" name="Oval 51"/>
            <p:cNvSpPr>
              <a:spLocks/>
            </p:cNvSpPr>
            <p:nvPr/>
          </p:nvSpPr>
          <p:spPr bwMode="auto">
            <a:xfrm>
              <a:off x="1104536" y="2286727"/>
              <a:ext cx="519113" cy="519113"/>
            </a:xfrm>
            <a:prstGeom prst="ellipse">
              <a:avLst/>
            </a:prstGeom>
            <a:solidFill>
              <a:srgbClr val="202A36"/>
            </a:solidFill>
            <a:ln>
              <a:noFill/>
            </a:ln>
            <a:extLst/>
          </p:spPr>
          <p:txBody>
            <a:bodyPr lIns="0" tIns="0" rIns="0" bIns="0"/>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sp>
          <p:nvSpPr>
            <p:cNvPr id="120" name="Freeform 9"/>
            <p:cNvSpPr>
              <a:spLocks noEditPoints="1"/>
            </p:cNvSpPr>
            <p:nvPr/>
          </p:nvSpPr>
          <p:spPr bwMode="auto">
            <a:xfrm>
              <a:off x="1215337" y="2432230"/>
              <a:ext cx="278458" cy="224396"/>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595959"/>
                </a:solidFill>
                <a:latin typeface="微软雅黑"/>
                <a:ea typeface="微软雅黑"/>
                <a:sym typeface="Gill Sans" charset="0"/>
              </a:endParaRPr>
            </a:p>
          </p:txBody>
        </p:sp>
      </p:grpSp>
      <p:grpSp>
        <p:nvGrpSpPr>
          <p:cNvPr id="66" name="组合 65">
            <a:extLst>
              <a:ext uri="{FF2B5EF4-FFF2-40B4-BE49-F238E27FC236}">
                <a16:creationId xmlns:a16="http://schemas.microsoft.com/office/drawing/2014/main" xmlns="" id="{9A71D106-F8DE-4B6A-97FA-322BD9746A64}"/>
              </a:ext>
            </a:extLst>
          </p:cNvPr>
          <p:cNvGrpSpPr/>
          <p:nvPr/>
        </p:nvGrpSpPr>
        <p:grpSpPr>
          <a:xfrm>
            <a:off x="9399288" y="194010"/>
            <a:ext cx="2530947" cy="335507"/>
            <a:chOff x="9702184" y="187549"/>
            <a:chExt cx="2228051" cy="335507"/>
          </a:xfrm>
        </p:grpSpPr>
        <p:grpSp>
          <p:nvGrpSpPr>
            <p:cNvPr id="67" name="组合 66">
              <a:extLst>
                <a:ext uri="{FF2B5EF4-FFF2-40B4-BE49-F238E27FC236}">
                  <a16:creationId xmlns:a16="http://schemas.microsoft.com/office/drawing/2014/main" xmlns="" id="{EFB76C68-8816-4D16-B606-A80AA43274ED}"/>
                </a:ext>
              </a:extLst>
            </p:cNvPr>
            <p:cNvGrpSpPr/>
            <p:nvPr/>
          </p:nvGrpSpPr>
          <p:grpSpPr>
            <a:xfrm>
              <a:off x="9714117" y="187549"/>
              <a:ext cx="2216118" cy="335507"/>
              <a:chOff x="9714117" y="187549"/>
              <a:chExt cx="2216118" cy="335507"/>
            </a:xfrm>
          </p:grpSpPr>
          <p:sp>
            <p:nvSpPr>
              <p:cNvPr id="70" name="矩形 69">
                <a:extLst>
                  <a:ext uri="{FF2B5EF4-FFF2-40B4-BE49-F238E27FC236}">
                    <a16:creationId xmlns:a16="http://schemas.microsoft.com/office/drawing/2014/main" xmlns="" id="{01A79AE2-9090-428B-8A12-401EBD253728}"/>
                  </a:ext>
                </a:extLst>
              </p:cNvPr>
              <p:cNvSpPr/>
              <p:nvPr/>
            </p:nvSpPr>
            <p:spPr>
              <a:xfrm>
                <a:off x="9714117" y="187549"/>
                <a:ext cx="1075093"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1" name="矩形 70">
                <a:extLst>
                  <a:ext uri="{FF2B5EF4-FFF2-40B4-BE49-F238E27FC236}">
                    <a16:creationId xmlns:a16="http://schemas.microsoft.com/office/drawing/2014/main" xmlns="" id="{267F0FCC-4965-4759-8CB4-CFB2D7C3A51A}"/>
                  </a:ext>
                </a:extLst>
              </p:cNvPr>
              <p:cNvSpPr/>
              <p:nvPr/>
            </p:nvSpPr>
            <p:spPr>
              <a:xfrm>
                <a:off x="10789210" y="187549"/>
                <a:ext cx="1141025"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68" name="文本框 9">
              <a:extLst>
                <a:ext uri="{FF2B5EF4-FFF2-40B4-BE49-F238E27FC236}">
                  <a16:creationId xmlns:a16="http://schemas.microsoft.com/office/drawing/2014/main" xmlns="" id="{22387FA0-3D8E-4600-934E-EE17C487784A}"/>
                </a:ext>
              </a:extLst>
            </p:cNvPr>
            <p:cNvSpPr txBox="1"/>
            <p:nvPr/>
          </p:nvSpPr>
          <p:spPr>
            <a:xfrm>
              <a:off x="9702184" y="212410"/>
              <a:ext cx="1046878"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Three</a:t>
              </a:r>
              <a:endParaRPr lang="zh-CN" altLang="en-US" sz="1400" b="1" dirty="0">
                <a:solidFill>
                  <a:schemeClr val="bg1"/>
                </a:solidFill>
                <a:latin typeface="微软雅黑" pitchFamily="34" charset="-122"/>
                <a:ea typeface="微软雅黑" pitchFamily="34" charset="-122"/>
              </a:endParaRPr>
            </a:p>
          </p:txBody>
        </p:sp>
        <p:sp>
          <p:nvSpPr>
            <p:cNvPr id="69" name="文本框 9">
              <a:extLst>
                <a:ext uri="{FF2B5EF4-FFF2-40B4-BE49-F238E27FC236}">
                  <a16:creationId xmlns:a16="http://schemas.microsoft.com/office/drawing/2014/main" xmlns="" id="{7CC22748-7D48-4C48-BE8E-FC7FD853A73B}"/>
                </a:ext>
              </a:extLst>
            </p:cNvPr>
            <p:cNvSpPr txBox="1"/>
            <p:nvPr/>
          </p:nvSpPr>
          <p:spPr>
            <a:xfrm>
              <a:off x="10829357" y="227623"/>
              <a:ext cx="96796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Result</a:t>
              </a:r>
              <a:endParaRPr lang="zh-CN" altLang="en-US" sz="1400" b="1" dirty="0">
                <a:solidFill>
                  <a:schemeClr val="bg1"/>
                </a:solidFill>
                <a:latin typeface="微软雅黑" pitchFamily="34" charset="-122"/>
                <a:ea typeface="微软雅黑" pitchFamily="34" charset="-122"/>
              </a:endParaRPr>
            </a:p>
          </p:txBody>
        </p:sp>
      </p:grpSp>
      <p:sp>
        <p:nvSpPr>
          <p:cNvPr id="53" name="Rectangle 45">
            <a:extLst>
              <a:ext uri="{FF2B5EF4-FFF2-40B4-BE49-F238E27FC236}">
                <a16:creationId xmlns:a16="http://schemas.microsoft.com/office/drawing/2014/main" xmlns="" id="{94CA6EA5-1E89-4D74-9602-0071D70B6FFF}"/>
              </a:ext>
            </a:extLst>
          </p:cNvPr>
          <p:cNvSpPr>
            <a:spLocks/>
          </p:cNvSpPr>
          <p:nvPr/>
        </p:nvSpPr>
        <p:spPr bwMode="auto">
          <a:xfrm>
            <a:off x="1262425" y="5574514"/>
            <a:ext cx="1728193" cy="36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lnSpc>
                <a:spcPct val="70000"/>
              </a:lnSpc>
              <a:spcBef>
                <a:spcPct val="0"/>
              </a:spcBef>
              <a:spcAft>
                <a:spcPct val="0"/>
              </a:spcAft>
            </a:pPr>
            <a:r>
              <a:rPr lang="en-US" altLang="zh-CN" sz="2400" b="1" dirty="0">
                <a:solidFill>
                  <a:schemeClr val="bg1"/>
                </a:solidFill>
                <a:latin typeface="微软雅黑" panose="020B0503020204020204" pitchFamily="34" charset="-122"/>
                <a:ea typeface="微软雅黑" panose="020B0503020204020204" pitchFamily="34" charset="-122"/>
                <a:cs typeface="Bebas Neue" charset="0"/>
                <a:sym typeface="Bebas Neue" charset="0"/>
              </a:rPr>
              <a:t>Procedure</a:t>
            </a:r>
          </a:p>
        </p:txBody>
      </p:sp>
      <p:sp>
        <p:nvSpPr>
          <p:cNvPr id="54" name="Rectangle 14">
            <a:extLst>
              <a:ext uri="{FF2B5EF4-FFF2-40B4-BE49-F238E27FC236}">
                <a16:creationId xmlns:a16="http://schemas.microsoft.com/office/drawing/2014/main" xmlns="" id="{9FFAB6E2-16D7-45BD-8D1D-6512FC96AF22}"/>
              </a:ext>
            </a:extLst>
          </p:cNvPr>
          <p:cNvSpPr>
            <a:spLocks/>
          </p:cNvSpPr>
          <p:nvPr/>
        </p:nvSpPr>
        <p:spPr bwMode="auto">
          <a:xfrm>
            <a:off x="3586202" y="4869160"/>
            <a:ext cx="7748539" cy="179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171450" indent="-171450" fontAlgn="base">
              <a:lnSpc>
                <a:spcPct val="125000"/>
              </a:lnSpc>
              <a:spcBef>
                <a:spcPct val="0"/>
              </a:spcBef>
              <a:spcAft>
                <a:spcPct val="0"/>
              </a:spcAft>
              <a:buFont typeface="Arial" panose="020B0604020202020204" pitchFamily="34" charset="0"/>
              <a:buChar char="•"/>
            </a:pPr>
            <a:r>
              <a:rPr lang="en-US" sz="1400" dirty="0">
                <a:solidFill>
                  <a:srgbClr val="FFFFFF"/>
                </a:solidFill>
                <a:latin typeface="微软雅黑"/>
                <a:ea typeface="微软雅黑"/>
                <a:cs typeface="Lato Light" charset="0"/>
                <a:sym typeface="Lato Light" charset="0"/>
              </a:rPr>
              <a:t>Based on the order, detect the status of trend, including linear, constant and </a:t>
            </a:r>
            <a:r>
              <a:rPr lang="en-US" sz="1600" dirty="0">
                <a:solidFill>
                  <a:srgbClr val="FFFFFF"/>
                </a:solidFill>
                <a:latin typeface="微软雅黑"/>
                <a:ea typeface="微软雅黑"/>
                <a:cs typeface="Lato Light" charset="0"/>
                <a:sym typeface="Lato Light" charset="0"/>
              </a:rPr>
              <a:t>none, in which the </a:t>
            </a:r>
            <a:r>
              <a:rPr lang="en-US" sz="1600" b="1" u="sng" dirty="0">
                <a:solidFill>
                  <a:srgbClr val="FFFFFF"/>
                </a:solidFill>
                <a:latin typeface="微软雅黑"/>
                <a:ea typeface="微软雅黑"/>
                <a:cs typeface="Lato Light" charset="0"/>
                <a:sym typeface="Lato Light" charset="0"/>
              </a:rPr>
              <a:t>level</a:t>
            </a:r>
            <a:r>
              <a:rPr lang="en-US" sz="1600" b="1" dirty="0">
                <a:solidFill>
                  <a:srgbClr val="FFFFFF"/>
                </a:solidFill>
                <a:latin typeface="微软雅黑"/>
                <a:ea typeface="微软雅黑"/>
                <a:cs typeface="Lato Light" charset="0"/>
                <a:sym typeface="Lato Light" charset="0"/>
              </a:rPr>
              <a:t>,</a:t>
            </a:r>
            <a:r>
              <a:rPr lang="en-US" sz="1600" dirty="0">
                <a:solidFill>
                  <a:srgbClr val="FFFFFF"/>
                </a:solidFill>
                <a:latin typeface="微软雅黑"/>
                <a:ea typeface="微软雅黑"/>
                <a:cs typeface="Lato Light" charset="0"/>
                <a:sym typeface="Lato Light" charset="0"/>
              </a:rPr>
              <a:t> </a:t>
            </a:r>
            <a:r>
              <a:rPr lang="en-US" sz="1600" b="1" u="sng" dirty="0">
                <a:solidFill>
                  <a:srgbClr val="FFFFFF"/>
                </a:solidFill>
                <a:latin typeface="微软雅黑"/>
                <a:ea typeface="微软雅黑"/>
                <a:cs typeface="Lato Light" charset="0"/>
                <a:sym typeface="Lato Light" charset="0"/>
              </a:rPr>
              <a:t>1</a:t>
            </a:r>
            <a:r>
              <a:rPr lang="en-US" sz="1600" b="1" u="sng" baseline="30000" dirty="0">
                <a:solidFill>
                  <a:srgbClr val="FFFFFF"/>
                </a:solidFill>
                <a:latin typeface="微软雅黑"/>
                <a:ea typeface="微软雅黑"/>
                <a:cs typeface="Lato Light" charset="0"/>
                <a:sym typeface="Lato Light" charset="0"/>
              </a:rPr>
              <a:t>st</a:t>
            </a:r>
            <a:r>
              <a:rPr lang="en-US" sz="1600" b="1" u="sng" dirty="0">
                <a:solidFill>
                  <a:srgbClr val="FFFFFF"/>
                </a:solidFill>
                <a:latin typeface="微软雅黑"/>
                <a:ea typeface="微软雅黑"/>
                <a:cs typeface="Lato Light" charset="0"/>
                <a:sym typeface="Lato Light" charset="0"/>
              </a:rPr>
              <a:t>  difference </a:t>
            </a:r>
            <a:r>
              <a:rPr lang="en-US" sz="1600" dirty="0">
                <a:solidFill>
                  <a:srgbClr val="FFFFFF"/>
                </a:solidFill>
                <a:latin typeface="微软雅黑"/>
                <a:ea typeface="微软雅黑"/>
                <a:cs typeface="Lato Light" charset="0"/>
                <a:sym typeface="Lato Light" charset="0"/>
              </a:rPr>
              <a:t>and</a:t>
            </a:r>
            <a:r>
              <a:rPr lang="en-US" sz="1600" b="1" dirty="0">
                <a:solidFill>
                  <a:srgbClr val="FFFFFF"/>
                </a:solidFill>
                <a:latin typeface="微软雅黑"/>
                <a:ea typeface="微软雅黑"/>
                <a:cs typeface="Lato Light" charset="0"/>
                <a:sym typeface="Lato Light" charset="0"/>
              </a:rPr>
              <a:t> </a:t>
            </a:r>
            <a:r>
              <a:rPr lang="en-US" sz="1600" b="1" u="sng" dirty="0">
                <a:solidFill>
                  <a:srgbClr val="FFFFFF"/>
                </a:solidFill>
                <a:latin typeface="微软雅黑"/>
                <a:ea typeface="微软雅黑"/>
                <a:cs typeface="Lato Light" charset="0"/>
                <a:sym typeface="Lato Light" charset="0"/>
              </a:rPr>
              <a:t>2</a:t>
            </a:r>
            <a:r>
              <a:rPr lang="en-US" sz="1600" b="1" u="sng" baseline="30000" dirty="0">
                <a:solidFill>
                  <a:srgbClr val="FFFFFF"/>
                </a:solidFill>
                <a:latin typeface="微软雅黑"/>
                <a:ea typeface="微软雅黑"/>
                <a:cs typeface="Lato Light" charset="0"/>
                <a:sym typeface="Lato Light" charset="0"/>
              </a:rPr>
              <a:t>nd</a:t>
            </a:r>
            <a:r>
              <a:rPr lang="en-US" sz="1600" b="1" u="sng" dirty="0">
                <a:solidFill>
                  <a:srgbClr val="FFFFFF"/>
                </a:solidFill>
                <a:latin typeface="微软雅黑"/>
                <a:ea typeface="微软雅黑"/>
                <a:cs typeface="Lato Light" charset="0"/>
                <a:sym typeface="Lato Light" charset="0"/>
              </a:rPr>
              <a:t>  difference</a:t>
            </a:r>
            <a:r>
              <a:rPr lang="en-US" sz="1600" u="sng" dirty="0">
                <a:solidFill>
                  <a:srgbClr val="FFFFFF"/>
                </a:solidFill>
                <a:latin typeface="微软雅黑"/>
                <a:ea typeface="微软雅黑"/>
                <a:cs typeface="Lato Light" charset="0"/>
                <a:sym typeface="Lato Light" charset="0"/>
              </a:rPr>
              <a:t> </a:t>
            </a:r>
            <a:r>
              <a:rPr lang="en-US" sz="1400" dirty="0">
                <a:solidFill>
                  <a:srgbClr val="FFFFFF"/>
                </a:solidFill>
                <a:latin typeface="微软雅黑"/>
                <a:ea typeface="微软雅黑"/>
                <a:cs typeface="Lato Light" charset="0"/>
                <a:sym typeface="Lato Light" charset="0"/>
              </a:rPr>
              <a:t>should be tested respectively;</a:t>
            </a:r>
          </a:p>
          <a:p>
            <a:pPr marL="171450" indent="-171450" fontAlgn="base">
              <a:lnSpc>
                <a:spcPct val="125000"/>
              </a:lnSpc>
              <a:spcBef>
                <a:spcPct val="0"/>
              </a:spcBef>
              <a:spcAft>
                <a:spcPct val="0"/>
              </a:spcAft>
              <a:buFont typeface="Arial" panose="020B0604020202020204" pitchFamily="34" charset="0"/>
              <a:buChar char="•"/>
            </a:pPr>
            <a:endParaRPr lang="en-US" sz="1400" dirty="0">
              <a:solidFill>
                <a:srgbClr val="FFFFFF"/>
              </a:solidFill>
              <a:latin typeface="微软雅黑"/>
              <a:ea typeface="微软雅黑"/>
              <a:cs typeface="Lato Light" charset="0"/>
              <a:sym typeface="Lato Light" charset="0"/>
            </a:endParaRPr>
          </a:p>
          <a:p>
            <a:pPr marL="171450" indent="-171450" fontAlgn="base">
              <a:lnSpc>
                <a:spcPct val="125000"/>
              </a:lnSpc>
              <a:spcBef>
                <a:spcPct val="0"/>
              </a:spcBef>
              <a:spcAft>
                <a:spcPct val="0"/>
              </a:spcAft>
              <a:buFont typeface="Arial" panose="020B0604020202020204" pitchFamily="34" charset="0"/>
              <a:buChar char="•"/>
            </a:pPr>
            <a:r>
              <a:rPr lang="en-US" sz="1400" dirty="0">
                <a:solidFill>
                  <a:srgbClr val="FFFFFF"/>
                </a:solidFill>
                <a:latin typeface="微软雅黑"/>
                <a:ea typeface="微软雅黑"/>
                <a:cs typeface="Lato Light" charset="0"/>
                <a:sym typeface="Lato Light" charset="0"/>
              </a:rPr>
              <a:t>Detect the result that the p-value is lower than </a:t>
            </a:r>
            <a:r>
              <a:rPr lang="en-US" sz="1600" b="1" dirty="0">
                <a:solidFill>
                  <a:srgbClr val="FFFFFF"/>
                </a:solidFill>
                <a:latin typeface="微软雅黑"/>
                <a:ea typeface="微软雅黑"/>
                <a:cs typeface="Lato Light" charset="0"/>
                <a:sym typeface="Lato Light" charset="0"/>
              </a:rPr>
              <a:t>0.05</a:t>
            </a:r>
            <a:r>
              <a:rPr lang="en-US" sz="1400" dirty="0">
                <a:solidFill>
                  <a:srgbClr val="FFFFFF"/>
                </a:solidFill>
                <a:latin typeface="微软雅黑"/>
                <a:ea typeface="微软雅黑"/>
                <a:cs typeface="Lato Light" charset="0"/>
                <a:sym typeface="Lato Light" charset="0"/>
              </a:rPr>
              <a:t> and find the lowest p-value. If more than one situation satisfies the requirement, then compare the </a:t>
            </a:r>
            <a:r>
              <a:rPr lang="en-US" sz="1600" b="1" dirty="0">
                <a:solidFill>
                  <a:srgbClr val="FFFFFF"/>
                </a:solidFill>
                <a:latin typeface="微软雅黑"/>
                <a:ea typeface="微软雅黑"/>
                <a:cs typeface="Lato Light" charset="0"/>
                <a:sym typeface="Lato Light" charset="0"/>
              </a:rPr>
              <a:t>AIC, HQ and SC</a:t>
            </a:r>
            <a:r>
              <a:rPr lang="en-US" sz="1400" dirty="0">
                <a:solidFill>
                  <a:srgbClr val="FFFFFF"/>
                </a:solidFill>
                <a:latin typeface="微软雅黑"/>
                <a:ea typeface="微软雅黑"/>
                <a:cs typeface="Lato Light" charset="0"/>
                <a:sym typeface="Lato Light" charset="0"/>
              </a:rPr>
              <a:t>, choosing the lowest one.</a:t>
            </a:r>
          </a:p>
        </p:txBody>
      </p:sp>
      <p:cxnSp>
        <p:nvCxnSpPr>
          <p:cNvPr id="3" name="直接连接符 2">
            <a:extLst>
              <a:ext uri="{FF2B5EF4-FFF2-40B4-BE49-F238E27FC236}">
                <a16:creationId xmlns:a16="http://schemas.microsoft.com/office/drawing/2014/main" xmlns="" id="{FC8A81D5-3ED5-4E8C-A8BB-52B7BF0E9C82}"/>
              </a:ext>
            </a:extLst>
          </p:cNvPr>
          <p:cNvCxnSpPr/>
          <p:nvPr/>
        </p:nvCxnSpPr>
        <p:spPr>
          <a:xfrm>
            <a:off x="3217267" y="4980457"/>
            <a:ext cx="0" cy="16168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006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53" presetClass="entr" presetSubtype="16"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p:cTn id="7" dur="500" fill="hold"/>
                                        <p:tgtEl>
                                          <p:spTgt spid="118"/>
                                        </p:tgtEl>
                                        <p:attrNameLst>
                                          <p:attrName>ppt_w</p:attrName>
                                        </p:attrNameLst>
                                      </p:cBhvr>
                                      <p:tavLst>
                                        <p:tav tm="0">
                                          <p:val>
                                            <p:fltVal val="0"/>
                                          </p:val>
                                        </p:tav>
                                        <p:tav tm="100000">
                                          <p:val>
                                            <p:strVal val="#ppt_w"/>
                                          </p:val>
                                        </p:tav>
                                      </p:tavLst>
                                    </p:anim>
                                    <p:anim calcmode="lin" valueType="num">
                                      <p:cBhvr>
                                        <p:cTn id="8" dur="500" fill="hold"/>
                                        <p:tgtEl>
                                          <p:spTgt spid="118"/>
                                        </p:tgtEl>
                                        <p:attrNameLst>
                                          <p:attrName>ppt_h</p:attrName>
                                        </p:attrNameLst>
                                      </p:cBhvr>
                                      <p:tavLst>
                                        <p:tav tm="0">
                                          <p:val>
                                            <p:fltVal val="0"/>
                                          </p:val>
                                        </p:tav>
                                        <p:tav tm="100000">
                                          <p:val>
                                            <p:strVal val="#ppt_h"/>
                                          </p:val>
                                        </p:tav>
                                      </p:tavLst>
                                    </p:anim>
                                    <p:animEffect transition="in" filter="fade">
                                      <p:cBhvr>
                                        <p:cTn id="9" dur="500"/>
                                        <p:tgtEl>
                                          <p:spTgt spid="118"/>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wipe(left)">
                                      <p:cBhvr>
                                        <p:cTn id="13" dur="500"/>
                                        <p:tgtEl>
                                          <p:spTgt spid="93"/>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wipe(right)">
                                      <p:cBhvr>
                                        <p:cTn id="16" dur="500"/>
                                        <p:tgtEl>
                                          <p:spTgt spid="9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12"/>
                                        </p:tgtEl>
                                        <p:attrNameLst>
                                          <p:attrName>style.visibility</p:attrName>
                                        </p:attrNameLst>
                                      </p:cBhvr>
                                      <p:to>
                                        <p:strVal val="visible"/>
                                      </p:to>
                                    </p:set>
                                    <p:anim calcmode="lin" valueType="num">
                                      <p:cBhvr>
                                        <p:cTn id="20" dur="500" fill="hold"/>
                                        <p:tgtEl>
                                          <p:spTgt spid="112"/>
                                        </p:tgtEl>
                                        <p:attrNameLst>
                                          <p:attrName>ppt_w</p:attrName>
                                        </p:attrNameLst>
                                      </p:cBhvr>
                                      <p:tavLst>
                                        <p:tav tm="0">
                                          <p:val>
                                            <p:fltVal val="0"/>
                                          </p:val>
                                        </p:tav>
                                        <p:tav tm="100000">
                                          <p:val>
                                            <p:strVal val="#ppt_w"/>
                                          </p:val>
                                        </p:tav>
                                      </p:tavLst>
                                    </p:anim>
                                    <p:anim calcmode="lin" valueType="num">
                                      <p:cBhvr>
                                        <p:cTn id="21" dur="500" fill="hold"/>
                                        <p:tgtEl>
                                          <p:spTgt spid="112"/>
                                        </p:tgtEl>
                                        <p:attrNameLst>
                                          <p:attrName>ppt_h</p:attrName>
                                        </p:attrNameLst>
                                      </p:cBhvr>
                                      <p:tavLst>
                                        <p:tav tm="0">
                                          <p:val>
                                            <p:fltVal val="0"/>
                                          </p:val>
                                        </p:tav>
                                        <p:tav tm="100000">
                                          <p:val>
                                            <p:strVal val="#ppt_h"/>
                                          </p:val>
                                        </p:tav>
                                      </p:tavLst>
                                    </p:anim>
                                    <p:animEffect transition="in" filter="fade">
                                      <p:cBhvr>
                                        <p:cTn id="22" dur="500"/>
                                        <p:tgtEl>
                                          <p:spTgt spid="112"/>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wipe(left)">
                                      <p:cBhvr>
                                        <p:cTn id="26" dur="500"/>
                                        <p:tgtEl>
                                          <p:spTgt spid="98"/>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right)">
                                      <p:cBhvr>
                                        <p:cTn id="29" dur="500"/>
                                        <p:tgtEl>
                                          <p:spTgt spid="97"/>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15"/>
                                        </p:tgtEl>
                                        <p:attrNameLst>
                                          <p:attrName>style.visibility</p:attrName>
                                        </p:attrNameLst>
                                      </p:cBhvr>
                                      <p:to>
                                        <p:strVal val="visible"/>
                                      </p:to>
                                    </p:set>
                                    <p:anim calcmode="lin" valueType="num">
                                      <p:cBhvr>
                                        <p:cTn id="33" dur="500" fill="hold"/>
                                        <p:tgtEl>
                                          <p:spTgt spid="115"/>
                                        </p:tgtEl>
                                        <p:attrNameLst>
                                          <p:attrName>ppt_w</p:attrName>
                                        </p:attrNameLst>
                                      </p:cBhvr>
                                      <p:tavLst>
                                        <p:tav tm="0">
                                          <p:val>
                                            <p:fltVal val="0"/>
                                          </p:val>
                                        </p:tav>
                                        <p:tav tm="100000">
                                          <p:val>
                                            <p:strVal val="#ppt_w"/>
                                          </p:val>
                                        </p:tav>
                                      </p:tavLst>
                                    </p:anim>
                                    <p:anim calcmode="lin" valueType="num">
                                      <p:cBhvr>
                                        <p:cTn id="34" dur="500" fill="hold"/>
                                        <p:tgtEl>
                                          <p:spTgt spid="115"/>
                                        </p:tgtEl>
                                        <p:attrNameLst>
                                          <p:attrName>ppt_h</p:attrName>
                                        </p:attrNameLst>
                                      </p:cBhvr>
                                      <p:tavLst>
                                        <p:tav tm="0">
                                          <p:val>
                                            <p:fltVal val="0"/>
                                          </p:val>
                                        </p:tav>
                                        <p:tav tm="100000">
                                          <p:val>
                                            <p:strVal val="#ppt_h"/>
                                          </p:val>
                                        </p:tav>
                                      </p:tavLst>
                                    </p:anim>
                                    <p:animEffect transition="in" filter="fade">
                                      <p:cBhvr>
                                        <p:cTn id="35" dur="500"/>
                                        <p:tgtEl>
                                          <p:spTgt spid="115"/>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wipe(left)">
                                      <p:cBhvr>
                                        <p:cTn id="39" dur="500"/>
                                        <p:tgtEl>
                                          <p:spTgt spid="102"/>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wipe(right)">
                                      <p:cBhvr>
                                        <p:cTn id="42" dur="500"/>
                                        <p:tgtEl>
                                          <p:spTgt spid="101"/>
                                        </p:tgtEl>
                                      </p:cBhvr>
                                    </p:animEffect>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109"/>
                                        </p:tgtEl>
                                        <p:attrNameLst>
                                          <p:attrName>style.visibility</p:attrName>
                                        </p:attrNameLst>
                                      </p:cBhvr>
                                      <p:to>
                                        <p:strVal val="visible"/>
                                      </p:to>
                                    </p:set>
                                    <p:anim calcmode="lin" valueType="num">
                                      <p:cBhvr>
                                        <p:cTn id="46" dur="500" fill="hold"/>
                                        <p:tgtEl>
                                          <p:spTgt spid="109"/>
                                        </p:tgtEl>
                                        <p:attrNameLst>
                                          <p:attrName>ppt_w</p:attrName>
                                        </p:attrNameLst>
                                      </p:cBhvr>
                                      <p:tavLst>
                                        <p:tav tm="0">
                                          <p:val>
                                            <p:fltVal val="0"/>
                                          </p:val>
                                        </p:tav>
                                        <p:tav tm="100000">
                                          <p:val>
                                            <p:strVal val="#ppt_w"/>
                                          </p:val>
                                        </p:tav>
                                      </p:tavLst>
                                    </p:anim>
                                    <p:anim calcmode="lin" valueType="num">
                                      <p:cBhvr>
                                        <p:cTn id="47" dur="500" fill="hold"/>
                                        <p:tgtEl>
                                          <p:spTgt spid="109"/>
                                        </p:tgtEl>
                                        <p:attrNameLst>
                                          <p:attrName>ppt_h</p:attrName>
                                        </p:attrNameLst>
                                      </p:cBhvr>
                                      <p:tavLst>
                                        <p:tav tm="0">
                                          <p:val>
                                            <p:fltVal val="0"/>
                                          </p:val>
                                        </p:tav>
                                        <p:tav tm="100000">
                                          <p:val>
                                            <p:strVal val="#ppt_h"/>
                                          </p:val>
                                        </p:tav>
                                      </p:tavLst>
                                    </p:anim>
                                    <p:animEffect transition="in" filter="fade">
                                      <p:cBhvr>
                                        <p:cTn id="48" dur="500"/>
                                        <p:tgtEl>
                                          <p:spTgt spid="109"/>
                                        </p:tgtEl>
                                      </p:cBhvr>
                                    </p:animEffect>
                                  </p:childTnLst>
                                </p:cTn>
                              </p:par>
                            </p:childTnLst>
                          </p:cTn>
                        </p:par>
                        <p:par>
                          <p:cTn id="49" fill="hold">
                            <p:stCondLst>
                              <p:cond delay="4000"/>
                            </p:stCondLst>
                            <p:childTnLst>
                              <p:par>
                                <p:cTn id="50" presetID="22" presetClass="entr" presetSubtype="8" fill="hold" nodeType="after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wipe(left)">
                                      <p:cBhvr>
                                        <p:cTn id="52" dur="500"/>
                                        <p:tgtEl>
                                          <p:spTgt spid="106"/>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animEffect transition="in" filter="wipe(right)">
                                      <p:cBhvr>
                                        <p:cTn id="55" dur="500"/>
                                        <p:tgtEl>
                                          <p:spTgt spid="105"/>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barn(outVertical)">
                                      <p:cBhvr>
                                        <p:cTn id="60" dur="500"/>
                                        <p:tgtEl>
                                          <p:spTgt spid="87"/>
                                        </p:tgtEl>
                                      </p:cBhvr>
                                    </p:animEffect>
                                  </p:childTnLst>
                                </p:cTn>
                              </p:par>
                            </p:childTnLst>
                          </p:cTn>
                        </p:par>
                        <p:par>
                          <p:cTn id="61" fill="hold">
                            <p:stCondLst>
                              <p:cond delay="500"/>
                            </p:stCondLst>
                            <p:childTnLst>
                              <p:par>
                                <p:cTn id="62" presetID="10" presetClass="entr" presetSubtype="0" fill="hold" grpId="0" nodeType="afterEffect">
                                  <p:stCondLst>
                                    <p:cond delay="5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par>
                          <p:cTn id="65" fill="hold">
                            <p:stCondLst>
                              <p:cond delay="1500"/>
                            </p:stCondLst>
                            <p:childTnLst>
                              <p:par>
                                <p:cTn id="66" presetID="16" presetClass="entr" presetSubtype="37" fill="hold" grpId="0" nodeType="after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barn(outVertical)">
                                      <p:cBhvr>
                                        <p:cTn id="68" dur="500"/>
                                        <p:tgtEl>
                                          <p:spTgt spid="53"/>
                                        </p:tgtEl>
                                      </p:cBhvr>
                                    </p:animEffect>
                                  </p:childTnLst>
                                </p:cTn>
                              </p:par>
                              <p:par>
                                <p:cTn id="69" presetID="2" presetClass="entr" presetSubtype="4"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ppt_x"/>
                                          </p:val>
                                        </p:tav>
                                        <p:tav tm="100000">
                                          <p:val>
                                            <p:strVal val="#ppt_x"/>
                                          </p:val>
                                        </p:tav>
                                      </p:tavLst>
                                    </p:anim>
                                    <p:anim calcmode="lin" valueType="num">
                                      <p:cBhvr additive="base">
                                        <p:cTn id="72" dur="500" fill="hold"/>
                                        <p:tgtEl>
                                          <p:spTgt spid="3"/>
                                        </p:tgtEl>
                                        <p:attrNameLst>
                                          <p:attrName>ppt_y</p:attrName>
                                        </p:attrNameLst>
                                      </p:cBhvr>
                                      <p:tavLst>
                                        <p:tav tm="0">
                                          <p:val>
                                            <p:strVal val="1+#ppt_h/2"/>
                                          </p:val>
                                        </p:tav>
                                        <p:tav tm="100000">
                                          <p:val>
                                            <p:strVal val="#ppt_y"/>
                                          </p:val>
                                        </p:tav>
                                      </p:tavLst>
                                    </p:anim>
                                  </p:childTnLst>
                                </p:cTn>
                              </p:par>
                            </p:childTnLst>
                          </p:cTn>
                        </p:par>
                        <p:par>
                          <p:cTn id="73" fill="hold">
                            <p:stCondLst>
                              <p:cond delay="2000"/>
                            </p:stCondLst>
                            <p:childTnLst>
                              <p:par>
                                <p:cTn id="74" presetID="42" presetClass="entr" presetSubtype="0" fill="hold" grpId="0" nodeType="after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1000"/>
                                        <p:tgtEl>
                                          <p:spTgt spid="54"/>
                                        </p:tgtEl>
                                      </p:cBhvr>
                                    </p:animEffect>
                                    <p:anim calcmode="lin" valueType="num">
                                      <p:cBhvr>
                                        <p:cTn id="77" dur="1000" fill="hold"/>
                                        <p:tgtEl>
                                          <p:spTgt spid="54"/>
                                        </p:tgtEl>
                                        <p:attrNameLst>
                                          <p:attrName>ppt_x</p:attrName>
                                        </p:attrNameLst>
                                      </p:cBhvr>
                                      <p:tavLst>
                                        <p:tav tm="0">
                                          <p:val>
                                            <p:strVal val="#ppt_x"/>
                                          </p:val>
                                        </p:tav>
                                        <p:tav tm="100000">
                                          <p:val>
                                            <p:strVal val="#ppt_x"/>
                                          </p:val>
                                        </p:tav>
                                      </p:tavLst>
                                    </p:anim>
                                    <p:anim calcmode="lin" valueType="num">
                                      <p:cBhvr>
                                        <p:cTn id="7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P spid="97" grpId="0" animBg="1"/>
      <p:bldP spid="101" grpId="0" animBg="1"/>
      <p:bldP spid="105" grpId="0" animBg="1"/>
      <p:bldP spid="53" grpId="0"/>
      <p:bldP spid="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Unit root test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47"/>
          <p:cNvSpPr>
            <a:spLocks noChangeArrowheads="1"/>
          </p:cNvSpPr>
          <p:nvPr/>
        </p:nvSpPr>
        <p:spPr bwMode="auto">
          <a:xfrm>
            <a:off x="6457627" y="1450998"/>
            <a:ext cx="4652394" cy="754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All the three situation of 2</a:t>
            </a:r>
            <a:r>
              <a:rPr lang="en-US" altLang="zh-CN" baseline="30000" dirty="0">
                <a:solidFill>
                  <a:schemeClr val="tx1">
                    <a:lumMod val="65000"/>
                    <a:lumOff val="35000"/>
                  </a:schemeClr>
                </a:solidFill>
                <a:latin typeface="微软雅黑" pitchFamily="34" charset="-122"/>
                <a:ea typeface="微软雅黑" pitchFamily="34" charset="-122"/>
                <a:sym typeface="微软雅黑" pitchFamily="34" charset="-122"/>
              </a:rPr>
              <a:t>nd</a:t>
            </a: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 difference satisfies the requirement.</a:t>
            </a:r>
          </a:p>
        </p:txBody>
      </p:sp>
      <p:sp>
        <p:nvSpPr>
          <p:cNvPr id="28" name="矩形 3"/>
          <p:cNvSpPr>
            <a:spLocks noChangeArrowheads="1"/>
          </p:cNvSpPr>
          <p:nvPr/>
        </p:nvSpPr>
        <p:spPr bwMode="auto">
          <a:xfrm>
            <a:off x="6370080" y="1049541"/>
            <a:ext cx="175783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sz="20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Test for GDP</a:t>
            </a:r>
            <a:endParaRPr lang="zh-CN" altLang="en-US" sz="20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矩形 28"/>
          <p:cNvSpPr/>
          <p:nvPr/>
        </p:nvSpPr>
        <p:spPr>
          <a:xfrm>
            <a:off x="6429203" y="1360292"/>
            <a:ext cx="599800" cy="40500"/>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7044053" y="1360292"/>
            <a:ext cx="1215000" cy="40500"/>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47"/>
          <p:cNvSpPr>
            <a:spLocks noChangeArrowheads="1"/>
          </p:cNvSpPr>
          <p:nvPr/>
        </p:nvSpPr>
        <p:spPr bwMode="auto">
          <a:xfrm>
            <a:off x="1309899" y="4343241"/>
            <a:ext cx="4652394" cy="754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All the three situation of 1</a:t>
            </a:r>
            <a:r>
              <a:rPr lang="en-US" altLang="zh-CN" baseline="30000" dirty="0">
                <a:solidFill>
                  <a:schemeClr val="tx1">
                    <a:lumMod val="65000"/>
                    <a:lumOff val="35000"/>
                  </a:schemeClr>
                </a:solidFill>
                <a:latin typeface="微软雅黑" pitchFamily="34" charset="-122"/>
                <a:ea typeface="微软雅黑" pitchFamily="34" charset="-122"/>
                <a:sym typeface="微软雅黑" pitchFamily="34" charset="-122"/>
              </a:rPr>
              <a:t>st</a:t>
            </a: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 difference satisfies the requirement.</a:t>
            </a:r>
          </a:p>
        </p:txBody>
      </p:sp>
      <p:sp>
        <p:nvSpPr>
          <p:cNvPr id="32" name="矩形 3"/>
          <p:cNvSpPr>
            <a:spLocks noChangeArrowheads="1"/>
          </p:cNvSpPr>
          <p:nvPr/>
        </p:nvSpPr>
        <p:spPr bwMode="auto">
          <a:xfrm>
            <a:off x="1222352" y="3884977"/>
            <a:ext cx="1618378"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sz="2000" b="1" dirty="0">
                <a:solidFill>
                  <a:srgbClr val="FBC301"/>
                </a:solidFill>
                <a:latin typeface="微软雅黑" panose="020B0503020204020204" pitchFamily="34" charset="-122"/>
                <a:ea typeface="微软雅黑" panose="020B0503020204020204" pitchFamily="34" charset="-122"/>
                <a:cs typeface="Arial" panose="020B0604020202020204" pitchFamily="34" charset="0"/>
              </a:rPr>
              <a:t>Test for CPI</a:t>
            </a:r>
            <a:endParaRPr lang="zh-CN" altLang="en-US" sz="2000" b="1" dirty="0">
              <a:solidFill>
                <a:srgbClr val="FBC30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a:xfrm>
            <a:off x="1281475" y="4252535"/>
            <a:ext cx="599800" cy="40500"/>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1896325" y="4252535"/>
            <a:ext cx="1215000" cy="40500"/>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xmlns="" id="{F38B372F-B1DC-4448-A0DB-6C25895BC355}"/>
              </a:ext>
            </a:extLst>
          </p:cNvPr>
          <p:cNvGrpSpPr/>
          <p:nvPr/>
        </p:nvGrpSpPr>
        <p:grpSpPr>
          <a:xfrm>
            <a:off x="9399288" y="194010"/>
            <a:ext cx="2530947" cy="335507"/>
            <a:chOff x="9702184" y="187549"/>
            <a:chExt cx="2228051" cy="335507"/>
          </a:xfrm>
        </p:grpSpPr>
        <p:grpSp>
          <p:nvGrpSpPr>
            <p:cNvPr id="41" name="组合 40">
              <a:extLst>
                <a:ext uri="{FF2B5EF4-FFF2-40B4-BE49-F238E27FC236}">
                  <a16:creationId xmlns:a16="http://schemas.microsoft.com/office/drawing/2014/main" xmlns="" id="{5179EFE1-3B75-4666-A57A-67FD80C5FCC6}"/>
                </a:ext>
              </a:extLst>
            </p:cNvPr>
            <p:cNvGrpSpPr/>
            <p:nvPr/>
          </p:nvGrpSpPr>
          <p:grpSpPr>
            <a:xfrm>
              <a:off x="9714117" y="187549"/>
              <a:ext cx="2216118" cy="335507"/>
              <a:chOff x="9714117" y="187549"/>
              <a:chExt cx="2216118" cy="335507"/>
            </a:xfrm>
          </p:grpSpPr>
          <p:sp>
            <p:nvSpPr>
              <p:cNvPr id="44" name="矩形 43">
                <a:extLst>
                  <a:ext uri="{FF2B5EF4-FFF2-40B4-BE49-F238E27FC236}">
                    <a16:creationId xmlns:a16="http://schemas.microsoft.com/office/drawing/2014/main" xmlns="" id="{E3F101B8-0957-45BB-A52D-3BC99D818EC2}"/>
                  </a:ext>
                </a:extLst>
              </p:cNvPr>
              <p:cNvSpPr/>
              <p:nvPr/>
            </p:nvSpPr>
            <p:spPr>
              <a:xfrm>
                <a:off x="9714117" y="187549"/>
                <a:ext cx="1075093"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268C57F2-B98C-4D1F-BDA7-EF6429486C4C}"/>
                  </a:ext>
                </a:extLst>
              </p:cNvPr>
              <p:cNvSpPr/>
              <p:nvPr/>
            </p:nvSpPr>
            <p:spPr>
              <a:xfrm>
                <a:off x="10789210" y="187549"/>
                <a:ext cx="1141025"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0FE2BE5F-F413-46D1-8156-447AC8A82DF6}"/>
                </a:ext>
              </a:extLst>
            </p:cNvPr>
            <p:cNvSpPr txBox="1"/>
            <p:nvPr/>
          </p:nvSpPr>
          <p:spPr>
            <a:xfrm>
              <a:off x="9702184" y="212410"/>
              <a:ext cx="1046878"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Three</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E107D60E-5CD7-4FF6-BADF-B306912E79E4}"/>
                </a:ext>
              </a:extLst>
            </p:cNvPr>
            <p:cNvSpPr txBox="1"/>
            <p:nvPr/>
          </p:nvSpPr>
          <p:spPr>
            <a:xfrm>
              <a:off x="10829357" y="227623"/>
              <a:ext cx="96796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Result</a:t>
              </a:r>
              <a:endParaRPr lang="zh-CN" altLang="en-US" sz="1400" b="1" dirty="0">
                <a:solidFill>
                  <a:schemeClr val="bg1"/>
                </a:solidFill>
                <a:latin typeface="微软雅黑" pitchFamily="34" charset="-122"/>
                <a:ea typeface="微软雅黑" pitchFamily="34" charset="-122"/>
              </a:endParaRPr>
            </a:p>
          </p:txBody>
        </p:sp>
      </p:grpSp>
      <p:grpSp>
        <p:nvGrpSpPr>
          <p:cNvPr id="48" name="组合 47">
            <a:extLst>
              <a:ext uri="{FF2B5EF4-FFF2-40B4-BE49-F238E27FC236}">
                <a16:creationId xmlns:a16="http://schemas.microsoft.com/office/drawing/2014/main" xmlns="" id="{3951395E-0D97-4120-A7FD-B959DDEB5FFA}"/>
              </a:ext>
            </a:extLst>
          </p:cNvPr>
          <p:cNvGrpSpPr>
            <a:grpSpLocks noChangeAspect="1"/>
          </p:cNvGrpSpPr>
          <p:nvPr/>
        </p:nvGrpSpPr>
        <p:grpSpPr>
          <a:xfrm>
            <a:off x="330916" y="199584"/>
            <a:ext cx="310767" cy="266579"/>
            <a:chOff x="5084763" y="971548"/>
            <a:chExt cx="323865" cy="277813"/>
          </a:xfrm>
          <a:solidFill>
            <a:schemeClr val="bg1"/>
          </a:solidFill>
        </p:grpSpPr>
        <p:sp>
          <p:nvSpPr>
            <p:cNvPr id="49" name="Freeform 301">
              <a:extLst>
                <a:ext uri="{FF2B5EF4-FFF2-40B4-BE49-F238E27FC236}">
                  <a16:creationId xmlns:a16="http://schemas.microsoft.com/office/drawing/2014/main" xmlns="" id="{8ECC0443-B2C3-4A45-9DCE-D5794A6C272E}"/>
                </a:ext>
              </a:extLst>
            </p:cNvPr>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0" name="Freeform 302">
              <a:extLst>
                <a:ext uri="{FF2B5EF4-FFF2-40B4-BE49-F238E27FC236}">
                  <a16:creationId xmlns:a16="http://schemas.microsoft.com/office/drawing/2014/main" xmlns="" id="{1C0B99B7-FF31-4555-834D-60EF45165FE7}"/>
                </a:ext>
              </a:extLst>
            </p:cNvPr>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1" name="Freeform 303">
              <a:extLst>
                <a:ext uri="{FF2B5EF4-FFF2-40B4-BE49-F238E27FC236}">
                  <a16:creationId xmlns:a16="http://schemas.microsoft.com/office/drawing/2014/main" xmlns="" id="{5C7C7517-B112-40DD-BF06-552E6C33D177}"/>
                </a:ext>
              </a:extLst>
            </p:cNvPr>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pic>
        <p:nvPicPr>
          <p:cNvPr id="52" name="Picture 7">
            <a:extLst>
              <a:ext uri="{FF2B5EF4-FFF2-40B4-BE49-F238E27FC236}">
                <a16:creationId xmlns:a16="http://schemas.microsoft.com/office/drawing/2014/main" xmlns="" id="{D7C10386-4E46-4834-9A43-178C36CC36AF}"/>
              </a:ext>
            </a:extLst>
          </p:cNvPr>
          <p:cNvPicPr/>
          <p:nvPr/>
        </p:nvPicPr>
        <p:blipFill>
          <a:blip r:embed="rId3">
            <a:extLst>
              <a:ext uri="{28A0092B-C50C-407E-A947-70E740481C1C}">
                <a14:useLocalDpi xmlns:a14="http://schemas.microsoft.com/office/drawing/2010/main" val="0"/>
              </a:ext>
            </a:extLst>
          </a:blip>
          <a:stretch>
            <a:fillRect/>
          </a:stretch>
        </p:blipFill>
        <p:spPr>
          <a:xfrm>
            <a:off x="6489949" y="2420888"/>
            <a:ext cx="4360166" cy="843141"/>
          </a:xfrm>
          <a:prstGeom prst="rect">
            <a:avLst/>
          </a:prstGeom>
        </p:spPr>
      </p:pic>
      <p:pic>
        <p:nvPicPr>
          <p:cNvPr id="53" name="Picture 15">
            <a:extLst>
              <a:ext uri="{FF2B5EF4-FFF2-40B4-BE49-F238E27FC236}">
                <a16:creationId xmlns:a16="http://schemas.microsoft.com/office/drawing/2014/main" xmlns="" id="{35D58D9E-81EC-4302-A9D1-E650227CCFA2}"/>
              </a:ext>
            </a:extLst>
          </p:cNvPr>
          <p:cNvPicPr/>
          <p:nvPr/>
        </p:nvPicPr>
        <p:blipFill>
          <a:blip r:embed="rId4">
            <a:extLst>
              <a:ext uri="{28A0092B-C50C-407E-A947-70E740481C1C}">
                <a14:useLocalDpi xmlns:a14="http://schemas.microsoft.com/office/drawing/2010/main" val="0"/>
              </a:ext>
            </a:extLst>
          </a:blip>
          <a:stretch>
            <a:fillRect/>
          </a:stretch>
        </p:blipFill>
        <p:spPr>
          <a:xfrm>
            <a:off x="723241" y="935278"/>
            <a:ext cx="5285363" cy="2493722"/>
          </a:xfrm>
          <a:prstGeom prst="rect">
            <a:avLst/>
          </a:prstGeom>
        </p:spPr>
      </p:pic>
      <p:pic>
        <p:nvPicPr>
          <p:cNvPr id="54" name="Picture 18">
            <a:extLst>
              <a:ext uri="{FF2B5EF4-FFF2-40B4-BE49-F238E27FC236}">
                <a16:creationId xmlns:a16="http://schemas.microsoft.com/office/drawing/2014/main" xmlns="" id="{B3E386EF-5561-458C-AE12-6FAFBFAEC44C}"/>
              </a:ext>
            </a:extLst>
          </p:cNvPr>
          <p:cNvPicPr/>
          <p:nvPr/>
        </p:nvPicPr>
        <p:blipFill>
          <a:blip r:embed="rId5">
            <a:extLst>
              <a:ext uri="{28A0092B-C50C-407E-A947-70E740481C1C}">
                <a14:useLocalDpi xmlns:a14="http://schemas.microsoft.com/office/drawing/2010/main" val="0"/>
              </a:ext>
            </a:extLst>
          </a:blip>
          <a:stretch>
            <a:fillRect/>
          </a:stretch>
        </p:blipFill>
        <p:spPr>
          <a:xfrm>
            <a:off x="1346304" y="5301208"/>
            <a:ext cx="4360166" cy="843140"/>
          </a:xfrm>
          <a:prstGeom prst="rect">
            <a:avLst/>
          </a:prstGeom>
        </p:spPr>
      </p:pic>
      <p:pic>
        <p:nvPicPr>
          <p:cNvPr id="59" name="图片 58" descr="../Desktop/屏幕快照%202018-04-30%20下午10.01.11.png">
            <a:extLst>
              <a:ext uri="{FF2B5EF4-FFF2-40B4-BE49-F238E27FC236}">
                <a16:creationId xmlns:a16="http://schemas.microsoft.com/office/drawing/2014/main" xmlns="" id="{CACC12BA-FA1D-4D54-AD75-ED538DCBC46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69595" y="3837847"/>
            <a:ext cx="5280908" cy="2493336"/>
          </a:xfrm>
          <a:prstGeom prst="rect">
            <a:avLst/>
          </a:prstGeom>
          <a:noFill/>
          <a:ln>
            <a:noFill/>
          </a:ln>
        </p:spPr>
      </p:pic>
      <p:cxnSp>
        <p:nvCxnSpPr>
          <p:cNvPr id="5" name="直接连接符 4">
            <a:extLst>
              <a:ext uri="{FF2B5EF4-FFF2-40B4-BE49-F238E27FC236}">
                <a16:creationId xmlns:a16="http://schemas.microsoft.com/office/drawing/2014/main" xmlns="" id="{6B110A85-794A-40FD-8717-867045B17003}"/>
              </a:ext>
            </a:extLst>
          </p:cNvPr>
          <p:cNvCxnSpPr/>
          <p:nvPr/>
        </p:nvCxnSpPr>
        <p:spPr>
          <a:xfrm>
            <a:off x="688265" y="3573016"/>
            <a:ext cx="5337314" cy="0"/>
          </a:xfrm>
          <a:prstGeom prst="line">
            <a:avLst/>
          </a:prstGeom>
          <a:ln w="38100">
            <a:solidFill>
              <a:srgbClr val="34495E"/>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95AF4ED0-F4C7-4E1A-990F-4080A5AD1082}"/>
              </a:ext>
            </a:extLst>
          </p:cNvPr>
          <p:cNvCxnSpPr/>
          <p:nvPr/>
        </p:nvCxnSpPr>
        <p:spPr>
          <a:xfrm>
            <a:off x="6160873" y="3573016"/>
            <a:ext cx="5337314" cy="0"/>
          </a:xfrm>
          <a:prstGeom prst="line">
            <a:avLst/>
          </a:prstGeom>
          <a:ln w="38100">
            <a:solidFill>
              <a:srgbClr val="FBC3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2297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750"/>
                                        <p:tgtEl>
                                          <p:spTgt spid="30"/>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randombar(horizontal)">
                                      <p:cBhvr>
                                        <p:cTn id="19" dur="750"/>
                                        <p:tgtEl>
                                          <p:spTgt spid="27"/>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750"/>
                                        <p:tgtEl>
                                          <p:spTgt spid="34"/>
                                        </p:tgtEl>
                                      </p:cBhvr>
                                    </p:animEffect>
                                  </p:childTnLst>
                                </p:cTn>
                              </p:par>
                            </p:childTnLst>
                          </p:cTn>
                        </p:par>
                        <p:par>
                          <p:cTn id="36" fill="hold">
                            <p:stCondLst>
                              <p:cond delay="1250"/>
                            </p:stCondLst>
                            <p:childTnLst>
                              <p:par>
                                <p:cTn id="37" presetID="22" presetClass="entr" presetSubtype="8"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par>
                          <p:cTn id="40" fill="hold">
                            <p:stCondLst>
                              <p:cond delay="1750"/>
                            </p:stCondLst>
                            <p:childTnLst>
                              <p:par>
                                <p:cTn id="41" presetID="14" presetClass="entr" presetSubtype="10"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randombar(horizontal)">
                                      <p:cBhvr>
                                        <p:cTn id="43" dur="750"/>
                                        <p:tgtEl>
                                          <p:spTgt spid="31"/>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10"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animBg="1"/>
      <p:bldP spid="30" grpId="0" animBg="1"/>
      <p:bldP spid="31" grpId="0"/>
      <p:bldP spid="32" grpId="0"/>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Unit root test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47"/>
          <p:cNvSpPr>
            <a:spLocks noChangeArrowheads="1"/>
          </p:cNvSpPr>
          <p:nvPr/>
        </p:nvSpPr>
        <p:spPr bwMode="auto">
          <a:xfrm>
            <a:off x="1222352" y="1327428"/>
            <a:ext cx="4652394" cy="754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All the three situation of 1</a:t>
            </a:r>
            <a:r>
              <a:rPr lang="en-US" altLang="zh-CN" baseline="30000" dirty="0">
                <a:solidFill>
                  <a:schemeClr val="tx1">
                    <a:lumMod val="65000"/>
                    <a:lumOff val="35000"/>
                  </a:schemeClr>
                </a:solidFill>
                <a:latin typeface="微软雅黑" pitchFamily="34" charset="-122"/>
                <a:ea typeface="微软雅黑" pitchFamily="34" charset="-122"/>
                <a:sym typeface="微软雅黑" pitchFamily="34" charset="-122"/>
              </a:rPr>
              <a:t>st</a:t>
            </a: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 difference satisfies the requirement</a:t>
            </a:r>
          </a:p>
        </p:txBody>
      </p:sp>
      <p:sp>
        <p:nvSpPr>
          <p:cNvPr id="28" name="矩形 3"/>
          <p:cNvSpPr>
            <a:spLocks noChangeArrowheads="1"/>
          </p:cNvSpPr>
          <p:nvPr/>
        </p:nvSpPr>
        <p:spPr bwMode="auto">
          <a:xfrm>
            <a:off x="1134805" y="925971"/>
            <a:ext cx="1894415"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sz="20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Test for Brent</a:t>
            </a:r>
            <a:endParaRPr lang="zh-CN" altLang="en-US" sz="20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矩形 28"/>
          <p:cNvSpPr/>
          <p:nvPr/>
        </p:nvSpPr>
        <p:spPr>
          <a:xfrm>
            <a:off x="1193928" y="1236722"/>
            <a:ext cx="599800" cy="40500"/>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1808778" y="1236722"/>
            <a:ext cx="1215000" cy="40500"/>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xmlns="" id="{F38B372F-B1DC-4448-A0DB-6C25895BC355}"/>
              </a:ext>
            </a:extLst>
          </p:cNvPr>
          <p:cNvGrpSpPr/>
          <p:nvPr/>
        </p:nvGrpSpPr>
        <p:grpSpPr>
          <a:xfrm>
            <a:off x="9399288" y="194010"/>
            <a:ext cx="2530947" cy="335507"/>
            <a:chOff x="9702184" y="187549"/>
            <a:chExt cx="2228051" cy="335507"/>
          </a:xfrm>
        </p:grpSpPr>
        <p:grpSp>
          <p:nvGrpSpPr>
            <p:cNvPr id="41" name="组合 40">
              <a:extLst>
                <a:ext uri="{FF2B5EF4-FFF2-40B4-BE49-F238E27FC236}">
                  <a16:creationId xmlns:a16="http://schemas.microsoft.com/office/drawing/2014/main" xmlns="" id="{5179EFE1-3B75-4666-A57A-67FD80C5FCC6}"/>
                </a:ext>
              </a:extLst>
            </p:cNvPr>
            <p:cNvGrpSpPr/>
            <p:nvPr/>
          </p:nvGrpSpPr>
          <p:grpSpPr>
            <a:xfrm>
              <a:off x="9714117" y="187549"/>
              <a:ext cx="2216118" cy="335507"/>
              <a:chOff x="9714117" y="187549"/>
              <a:chExt cx="2216118" cy="335507"/>
            </a:xfrm>
          </p:grpSpPr>
          <p:sp>
            <p:nvSpPr>
              <p:cNvPr id="44" name="矩形 43">
                <a:extLst>
                  <a:ext uri="{FF2B5EF4-FFF2-40B4-BE49-F238E27FC236}">
                    <a16:creationId xmlns:a16="http://schemas.microsoft.com/office/drawing/2014/main" xmlns="" id="{E3F101B8-0957-45BB-A52D-3BC99D818EC2}"/>
                  </a:ext>
                </a:extLst>
              </p:cNvPr>
              <p:cNvSpPr/>
              <p:nvPr/>
            </p:nvSpPr>
            <p:spPr>
              <a:xfrm>
                <a:off x="9714117" y="187549"/>
                <a:ext cx="1075093"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268C57F2-B98C-4D1F-BDA7-EF6429486C4C}"/>
                  </a:ext>
                </a:extLst>
              </p:cNvPr>
              <p:cNvSpPr/>
              <p:nvPr/>
            </p:nvSpPr>
            <p:spPr>
              <a:xfrm>
                <a:off x="10789210" y="187549"/>
                <a:ext cx="1141025"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0FE2BE5F-F413-46D1-8156-447AC8A82DF6}"/>
                </a:ext>
              </a:extLst>
            </p:cNvPr>
            <p:cNvSpPr txBox="1"/>
            <p:nvPr/>
          </p:nvSpPr>
          <p:spPr>
            <a:xfrm>
              <a:off x="9702184" y="212410"/>
              <a:ext cx="1046878"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Three</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E107D60E-5CD7-4FF6-BADF-B306912E79E4}"/>
                </a:ext>
              </a:extLst>
            </p:cNvPr>
            <p:cNvSpPr txBox="1"/>
            <p:nvPr/>
          </p:nvSpPr>
          <p:spPr>
            <a:xfrm>
              <a:off x="10829357" y="227623"/>
              <a:ext cx="96796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Result</a:t>
              </a:r>
              <a:endParaRPr lang="zh-CN" altLang="en-US" sz="1400" b="1" dirty="0">
                <a:solidFill>
                  <a:schemeClr val="bg1"/>
                </a:solidFill>
                <a:latin typeface="微软雅黑" pitchFamily="34" charset="-122"/>
                <a:ea typeface="微软雅黑" pitchFamily="34" charset="-122"/>
              </a:endParaRPr>
            </a:p>
          </p:txBody>
        </p:sp>
      </p:grpSp>
      <p:grpSp>
        <p:nvGrpSpPr>
          <p:cNvPr id="48" name="组合 47">
            <a:extLst>
              <a:ext uri="{FF2B5EF4-FFF2-40B4-BE49-F238E27FC236}">
                <a16:creationId xmlns:a16="http://schemas.microsoft.com/office/drawing/2014/main" xmlns="" id="{3951395E-0D97-4120-A7FD-B959DDEB5FFA}"/>
              </a:ext>
            </a:extLst>
          </p:cNvPr>
          <p:cNvGrpSpPr>
            <a:grpSpLocks noChangeAspect="1"/>
          </p:cNvGrpSpPr>
          <p:nvPr/>
        </p:nvGrpSpPr>
        <p:grpSpPr>
          <a:xfrm>
            <a:off x="330916" y="199584"/>
            <a:ext cx="310767" cy="266579"/>
            <a:chOff x="5084763" y="971548"/>
            <a:chExt cx="323865" cy="277813"/>
          </a:xfrm>
          <a:solidFill>
            <a:schemeClr val="bg1"/>
          </a:solidFill>
        </p:grpSpPr>
        <p:sp>
          <p:nvSpPr>
            <p:cNvPr id="49" name="Freeform 301">
              <a:extLst>
                <a:ext uri="{FF2B5EF4-FFF2-40B4-BE49-F238E27FC236}">
                  <a16:creationId xmlns:a16="http://schemas.microsoft.com/office/drawing/2014/main" xmlns="" id="{8ECC0443-B2C3-4A45-9DCE-D5794A6C272E}"/>
                </a:ext>
              </a:extLst>
            </p:cNvPr>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0" name="Freeform 302">
              <a:extLst>
                <a:ext uri="{FF2B5EF4-FFF2-40B4-BE49-F238E27FC236}">
                  <a16:creationId xmlns:a16="http://schemas.microsoft.com/office/drawing/2014/main" xmlns="" id="{1C0B99B7-FF31-4555-834D-60EF45165FE7}"/>
                </a:ext>
              </a:extLst>
            </p:cNvPr>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1" name="Freeform 303">
              <a:extLst>
                <a:ext uri="{FF2B5EF4-FFF2-40B4-BE49-F238E27FC236}">
                  <a16:creationId xmlns:a16="http://schemas.microsoft.com/office/drawing/2014/main" xmlns="" id="{5C7C7517-B112-40DD-BF06-552E6C33D177}"/>
                </a:ext>
              </a:extLst>
            </p:cNvPr>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cxnSp>
        <p:nvCxnSpPr>
          <p:cNvPr id="5" name="直接连接符 4">
            <a:extLst>
              <a:ext uri="{FF2B5EF4-FFF2-40B4-BE49-F238E27FC236}">
                <a16:creationId xmlns:a16="http://schemas.microsoft.com/office/drawing/2014/main" xmlns="" id="{6B110A85-794A-40FD-8717-867045B17003}"/>
              </a:ext>
            </a:extLst>
          </p:cNvPr>
          <p:cNvCxnSpPr>
            <a:cxnSpLocks/>
          </p:cNvCxnSpPr>
          <p:nvPr/>
        </p:nvCxnSpPr>
        <p:spPr>
          <a:xfrm flipV="1">
            <a:off x="6385619" y="1498826"/>
            <a:ext cx="0" cy="4148380"/>
          </a:xfrm>
          <a:prstGeom prst="line">
            <a:avLst/>
          </a:prstGeom>
          <a:ln w="38100">
            <a:solidFill>
              <a:srgbClr val="34495E"/>
            </a:solidFill>
          </a:ln>
        </p:spPr>
        <p:style>
          <a:lnRef idx="1">
            <a:schemeClr val="accent1"/>
          </a:lnRef>
          <a:fillRef idx="0">
            <a:schemeClr val="accent1"/>
          </a:fillRef>
          <a:effectRef idx="0">
            <a:schemeClr val="accent1"/>
          </a:effectRef>
          <a:fontRef idx="minor">
            <a:schemeClr val="tx1"/>
          </a:fontRef>
        </p:style>
      </p:cxnSp>
      <p:pic>
        <p:nvPicPr>
          <p:cNvPr id="35" name="图片 34" descr="../Desktop/屏幕快照%202018-04-30%20下午10.03.23.png">
            <a:extLst>
              <a:ext uri="{FF2B5EF4-FFF2-40B4-BE49-F238E27FC236}">
                <a16:creationId xmlns:a16="http://schemas.microsoft.com/office/drawing/2014/main" xmlns="" id="{4B20369F-6107-418B-97F3-494B77AD8C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3241" y="2326348"/>
            <a:ext cx="5280908" cy="2493336"/>
          </a:xfrm>
          <a:prstGeom prst="rect">
            <a:avLst/>
          </a:prstGeom>
          <a:noFill/>
          <a:ln>
            <a:noFill/>
          </a:ln>
        </p:spPr>
      </p:pic>
      <p:pic>
        <p:nvPicPr>
          <p:cNvPr id="36" name="Picture 19">
            <a:extLst>
              <a:ext uri="{FF2B5EF4-FFF2-40B4-BE49-F238E27FC236}">
                <a16:creationId xmlns:a16="http://schemas.microsoft.com/office/drawing/2014/main" xmlns="" id="{FF3A8AF9-41EF-4F32-9A36-71E3972540CC}"/>
              </a:ext>
            </a:extLst>
          </p:cNvPr>
          <p:cNvPicPr/>
          <p:nvPr/>
        </p:nvPicPr>
        <p:blipFill>
          <a:blip r:embed="rId4">
            <a:extLst>
              <a:ext uri="{28A0092B-C50C-407E-A947-70E740481C1C}">
                <a14:useLocalDpi xmlns:a14="http://schemas.microsoft.com/office/drawing/2010/main" val="0"/>
              </a:ext>
            </a:extLst>
          </a:blip>
          <a:stretch>
            <a:fillRect/>
          </a:stretch>
        </p:blipFill>
        <p:spPr>
          <a:xfrm>
            <a:off x="1643983" y="5199708"/>
            <a:ext cx="4360166" cy="843140"/>
          </a:xfrm>
          <a:prstGeom prst="rect">
            <a:avLst/>
          </a:prstGeom>
        </p:spPr>
      </p:pic>
      <p:sp>
        <p:nvSpPr>
          <p:cNvPr id="37" name="Freeform 12">
            <a:extLst>
              <a:ext uri="{FF2B5EF4-FFF2-40B4-BE49-F238E27FC236}">
                <a16:creationId xmlns:a16="http://schemas.microsoft.com/office/drawing/2014/main" xmlns="" id="{99539761-CD58-4893-8225-5AE107B0BC8C}"/>
              </a:ext>
            </a:extLst>
          </p:cNvPr>
          <p:cNvSpPr>
            <a:spLocks/>
          </p:cNvSpPr>
          <p:nvPr/>
        </p:nvSpPr>
        <p:spPr bwMode="auto">
          <a:xfrm>
            <a:off x="7107718" y="2290784"/>
            <a:ext cx="455760" cy="457128"/>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a:extLst/>
        </p:spPr>
        <p:txBody>
          <a:bodyPr/>
          <a:lstStyle/>
          <a:p>
            <a:endParaRPr lang="zh-CN" altLang="en-US">
              <a:solidFill>
                <a:schemeClr val="tx1">
                  <a:lumMod val="65000"/>
                  <a:lumOff val="35000"/>
                </a:schemeClr>
              </a:solidFill>
            </a:endParaRPr>
          </a:p>
        </p:txBody>
      </p:sp>
      <p:sp>
        <p:nvSpPr>
          <p:cNvPr id="38" name="Freeform 12">
            <a:extLst>
              <a:ext uri="{FF2B5EF4-FFF2-40B4-BE49-F238E27FC236}">
                <a16:creationId xmlns:a16="http://schemas.microsoft.com/office/drawing/2014/main" xmlns="" id="{1B360C87-1160-4EDC-9EDA-4DE3F934D73D}"/>
              </a:ext>
            </a:extLst>
          </p:cNvPr>
          <p:cNvSpPr>
            <a:spLocks/>
          </p:cNvSpPr>
          <p:nvPr/>
        </p:nvSpPr>
        <p:spPr bwMode="auto">
          <a:xfrm flipH="1" flipV="1">
            <a:off x="10772844" y="4170908"/>
            <a:ext cx="456630" cy="45800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a:extLst/>
        </p:spPr>
        <p:txBody>
          <a:bodyPr/>
          <a:lstStyle/>
          <a:p>
            <a:endParaRPr lang="zh-CN" altLang="en-US">
              <a:solidFill>
                <a:schemeClr val="tx1">
                  <a:lumMod val="50000"/>
                  <a:lumOff val="50000"/>
                </a:schemeClr>
              </a:solidFill>
            </a:endParaRPr>
          </a:p>
        </p:txBody>
      </p:sp>
      <p:sp>
        <p:nvSpPr>
          <p:cNvPr id="39" name="TextBox 37">
            <a:extLst>
              <a:ext uri="{FF2B5EF4-FFF2-40B4-BE49-F238E27FC236}">
                <a16:creationId xmlns:a16="http://schemas.microsoft.com/office/drawing/2014/main" xmlns="" id="{FBF656B7-C1BA-4AD2-AD8E-49DB92577751}"/>
              </a:ext>
            </a:extLst>
          </p:cNvPr>
          <p:cNvSpPr txBox="1"/>
          <p:nvPr/>
        </p:nvSpPr>
        <p:spPr>
          <a:xfrm>
            <a:off x="7335598" y="2746123"/>
            <a:ext cx="3747133" cy="1653786"/>
          </a:xfrm>
          <a:prstGeom prst="rect">
            <a:avLst/>
          </a:prstGeom>
          <a:noFill/>
        </p:spPr>
        <p:txBody>
          <a:bodyPr wrap="square" rtlCol="0">
            <a:spAutoFit/>
          </a:bodyPr>
          <a:lstStyle/>
          <a:p>
            <a:pPr>
              <a:lnSpc>
                <a:spcPct val="130000"/>
              </a:lnSpc>
              <a:spcBef>
                <a:spcPct val="0"/>
              </a:spcBef>
            </a:pPr>
            <a:r>
              <a:rPr lang="en-US" altLang="zh-CN" sz="2000" dirty="0">
                <a:solidFill>
                  <a:srgbClr val="202A36"/>
                </a:solidFill>
                <a:latin typeface="微软雅黑" panose="020B0503020204020204" pitchFamily="34" charset="-122"/>
                <a:ea typeface="微软雅黑" panose="020B0503020204020204" pitchFamily="34" charset="-122"/>
                <a:sym typeface="微软雅黑" pitchFamily="34" charset="-122"/>
              </a:rPr>
              <a:t>As all the three variables are verified stable, the adjusted data will be loaded into the model</a:t>
            </a:r>
            <a:endParaRPr lang="zh-CN" altLang="en-US" sz="2000" dirty="0">
              <a:solidFill>
                <a:srgbClr val="202A36"/>
              </a:solidFill>
              <a:latin typeface="微软雅黑" panose="020B0503020204020204" pitchFamily="34" charset="-122"/>
              <a:ea typeface="微软雅黑" panose="020B0503020204020204" pitchFamily="34" charset="-122"/>
              <a:sym typeface="微软雅黑" pitchFamily="34" charset="-122"/>
            </a:endParaRPr>
          </a:p>
        </p:txBody>
      </p:sp>
    </p:spTree>
    <p:extLst>
      <p:ext uri="{BB962C8B-B14F-4D97-AF65-F5344CB8AC3E}">
        <p14:creationId xmlns:p14="http://schemas.microsoft.com/office/powerpoint/2010/main" val="2392337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750"/>
                                        <p:tgtEl>
                                          <p:spTgt spid="30"/>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randombar(horizontal)">
                                      <p:cBhvr>
                                        <p:cTn id="19" dur="750"/>
                                        <p:tgtEl>
                                          <p:spTgt spid="27"/>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35" presetClass="path" presetSubtype="0" accel="50000" decel="50000" fill="hold" grpId="1" nodeType="withEffect">
                                  <p:stCondLst>
                                    <p:cond delay="0"/>
                                  </p:stCondLst>
                                  <p:childTnLst>
                                    <p:animMotion origin="layout" path="M 4.11612E-6 -1.11111E-6 L 0.36683 0.15278 " pathEditMode="relative" rAng="0" ptsTypes="AA">
                                      <p:cBhvr>
                                        <p:cTn id="32" dur="500" spd="-99900" fill="hold"/>
                                        <p:tgtEl>
                                          <p:spTgt spid="37"/>
                                        </p:tgtEl>
                                        <p:attrNameLst>
                                          <p:attrName>ppt_x,ppt_y</p:attrName>
                                        </p:attrNameLst>
                                      </p:cBhvr>
                                      <p:rCtr x="18342" y="7639"/>
                                    </p:animMotion>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35" presetClass="path" presetSubtype="0" accel="50000" decel="50000" fill="hold" grpId="1" nodeType="withEffect">
                                  <p:stCondLst>
                                    <p:cond delay="0"/>
                                  </p:stCondLst>
                                  <p:childTnLst>
                                    <p:animMotion origin="layout" path="M 1.17417E-6 4.81481E-6 L -0.39495 -0.11019 " pathEditMode="relative" rAng="0" ptsTypes="AA">
                                      <p:cBhvr>
                                        <p:cTn id="36" dur="500" spd="-99900" fill="hold"/>
                                        <p:tgtEl>
                                          <p:spTgt spid="38"/>
                                        </p:tgtEl>
                                        <p:attrNameLst>
                                          <p:attrName>ppt_x,ppt_y</p:attrName>
                                        </p:attrNameLst>
                                      </p:cBhvr>
                                      <p:rCtr x="-19747" y="-5509"/>
                                    </p:animMotion>
                                  </p:childTnLst>
                                </p:cTn>
                              </p:par>
                            </p:childTnLst>
                          </p:cTn>
                        </p:par>
                        <p:par>
                          <p:cTn id="37" fill="hold">
                            <p:stCondLst>
                              <p:cond delay="500"/>
                            </p:stCondLst>
                            <p:childTnLst>
                              <p:par>
                                <p:cTn id="38" presetID="18" presetClass="entr" presetSubtype="3"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strips(upRight)">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animBg="1"/>
      <p:bldP spid="30" grpId="0" animBg="1"/>
      <p:bldP spid="37" grpId="0" animBg="1"/>
      <p:bldP spid="37" grpId="1" animBg="1"/>
      <p:bldP spid="38" grpId="0" animBg="1"/>
      <p:bldP spid="38" grpId="1" animBg="1"/>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101142" y="1916252"/>
            <a:ext cx="2448272" cy="244827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988840"/>
            <a:ext cx="696913" cy="208823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126"/>
          <p:cNvSpPr>
            <a:spLocks noChangeAspect="1" noEditPoints="1"/>
          </p:cNvSpPr>
          <p:nvPr/>
        </p:nvSpPr>
        <p:spPr bwMode="auto">
          <a:xfrm>
            <a:off x="2776466" y="2448505"/>
            <a:ext cx="1097625" cy="1373463"/>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202A36"/>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2" name="圆角矩形 31"/>
          <p:cNvSpPr/>
          <p:nvPr/>
        </p:nvSpPr>
        <p:spPr>
          <a:xfrm>
            <a:off x="5449515" y="2276872"/>
            <a:ext cx="6552728" cy="1620772"/>
          </a:xfrm>
          <a:prstGeom prst="round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673651" y="2276872"/>
            <a:ext cx="5544616"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flipH="1">
            <a:off x="5881563" y="2465020"/>
            <a:ext cx="360040" cy="1107996"/>
          </a:xfrm>
          <a:prstGeom prst="rect">
            <a:avLst/>
          </a:prstGeom>
          <a:noFill/>
        </p:spPr>
        <p:txBody>
          <a:bodyPr wrap="square" rtlCol="0">
            <a:spAutoFit/>
          </a:bodyPr>
          <a:lstStyle/>
          <a:p>
            <a:pPr algn="ctr"/>
            <a:r>
              <a:rPr lang="id-ID" sz="6600" b="1" dirty="0">
                <a:solidFill>
                  <a:srgbClr val="FBC301"/>
                </a:solidFill>
                <a:latin typeface="Impact MT Std" pitchFamily="34" charset="0"/>
              </a:rPr>
              <a:t>1</a:t>
            </a:r>
          </a:p>
        </p:txBody>
      </p:sp>
      <p:sp>
        <p:nvSpPr>
          <p:cNvPr id="35" name="文本框 9"/>
          <p:cNvSpPr txBox="1"/>
          <p:nvPr/>
        </p:nvSpPr>
        <p:spPr>
          <a:xfrm>
            <a:off x="6961683" y="2348880"/>
            <a:ext cx="3132350" cy="500137"/>
          </a:xfrm>
          <a:prstGeom prst="rect">
            <a:avLst/>
          </a:prstGeom>
          <a:noFill/>
        </p:spPr>
        <p:txBody>
          <a:bodyPr wrap="square" lIns="68580" tIns="34290" rIns="68580" bIns="34290" rtlCol="0">
            <a:spAutoFit/>
          </a:bodyPr>
          <a:lstStyle/>
          <a:p>
            <a:pPr marL="0" lvl="1"/>
            <a:r>
              <a:rPr lang="en-US" altLang="zh-CN" sz="2800" b="1" dirty="0">
                <a:solidFill>
                  <a:srgbClr val="FBC301"/>
                </a:solidFill>
                <a:latin typeface="微软雅黑" pitchFamily="34" charset="-122"/>
                <a:ea typeface="微软雅黑" pitchFamily="34" charset="-122"/>
              </a:rPr>
              <a:t>INTRODUCTION</a:t>
            </a:r>
            <a:endParaRPr lang="zh-CN" altLang="en-US" sz="2800" b="1" dirty="0">
              <a:solidFill>
                <a:srgbClr val="FBC301"/>
              </a:solidFill>
              <a:latin typeface="微软雅黑" pitchFamily="34" charset="-122"/>
              <a:ea typeface="微软雅黑" pitchFamily="34" charset="-122"/>
            </a:endParaRPr>
          </a:p>
        </p:txBody>
      </p:sp>
      <p:grpSp>
        <p:nvGrpSpPr>
          <p:cNvPr id="47" name="组合 46"/>
          <p:cNvGrpSpPr/>
          <p:nvPr/>
        </p:nvGrpSpPr>
        <p:grpSpPr>
          <a:xfrm>
            <a:off x="7091183" y="3002949"/>
            <a:ext cx="2192756" cy="215444"/>
            <a:chOff x="4369395" y="3310129"/>
            <a:chExt cx="2192756" cy="215444"/>
          </a:xfrm>
        </p:grpSpPr>
        <p:sp>
          <p:nvSpPr>
            <p:cNvPr id="48" name="文本框 9"/>
            <p:cNvSpPr txBox="1"/>
            <p:nvPr/>
          </p:nvSpPr>
          <p:spPr>
            <a:xfrm>
              <a:off x="4599935" y="3310129"/>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Statement of problem</a:t>
              </a:r>
              <a:endParaRPr lang="zh-CN" altLang="en-US" sz="1400" dirty="0">
                <a:solidFill>
                  <a:schemeClr val="bg1"/>
                </a:solidFill>
                <a:latin typeface="微软雅黑" pitchFamily="34" charset="-122"/>
                <a:ea typeface="微软雅黑" pitchFamily="34" charset="-122"/>
              </a:endParaRPr>
            </a:p>
          </p:txBody>
        </p:sp>
        <p:grpSp>
          <p:nvGrpSpPr>
            <p:cNvPr id="49" name="组合 48"/>
            <p:cNvGrpSpPr/>
            <p:nvPr/>
          </p:nvGrpSpPr>
          <p:grpSpPr>
            <a:xfrm>
              <a:off x="4369395" y="3316401"/>
              <a:ext cx="168551" cy="168551"/>
              <a:chOff x="5005199" y="3717032"/>
              <a:chExt cx="168551" cy="168551"/>
            </a:xfrm>
          </p:grpSpPr>
          <p:sp>
            <p:nvSpPr>
              <p:cNvPr id="50" name="椭圆 49"/>
              <p:cNvSpPr/>
              <p:nvPr/>
            </p:nvSpPr>
            <p:spPr>
              <a:xfrm>
                <a:off x="5005199" y="3717032"/>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等腰三角形 50"/>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3" name="矩形 2"/>
          <p:cNvSpPr/>
          <p:nvPr/>
        </p:nvSpPr>
        <p:spPr>
          <a:xfrm>
            <a:off x="0" y="6741368"/>
            <a:ext cx="12195175" cy="116632"/>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xmlns="" id="{6D20C1DF-1086-4459-8697-86BF7E82B6A7}"/>
              </a:ext>
            </a:extLst>
          </p:cNvPr>
          <p:cNvGrpSpPr/>
          <p:nvPr/>
        </p:nvGrpSpPr>
        <p:grpSpPr>
          <a:xfrm>
            <a:off x="7091183" y="3375832"/>
            <a:ext cx="2192756" cy="215444"/>
            <a:chOff x="4369395" y="3310129"/>
            <a:chExt cx="2192756" cy="215444"/>
          </a:xfrm>
        </p:grpSpPr>
        <p:sp>
          <p:nvSpPr>
            <p:cNvPr id="55" name="文本框 9">
              <a:extLst>
                <a:ext uri="{FF2B5EF4-FFF2-40B4-BE49-F238E27FC236}">
                  <a16:creationId xmlns:a16="http://schemas.microsoft.com/office/drawing/2014/main" xmlns="" id="{95BEB081-407E-4F08-A29C-8D7FD8AAEDFB}"/>
                </a:ext>
              </a:extLst>
            </p:cNvPr>
            <p:cNvSpPr txBox="1"/>
            <p:nvPr/>
          </p:nvSpPr>
          <p:spPr>
            <a:xfrm>
              <a:off x="4599935" y="3310129"/>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Literature review</a:t>
              </a:r>
              <a:endParaRPr lang="zh-CN" altLang="en-US" sz="1400" dirty="0">
                <a:solidFill>
                  <a:schemeClr val="bg1"/>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xmlns="" id="{49BCD357-94AD-46C4-AC01-4D3010BF3D4F}"/>
                </a:ext>
              </a:extLst>
            </p:cNvPr>
            <p:cNvGrpSpPr/>
            <p:nvPr/>
          </p:nvGrpSpPr>
          <p:grpSpPr>
            <a:xfrm>
              <a:off x="4369395" y="3316401"/>
              <a:ext cx="168551" cy="168551"/>
              <a:chOff x="5005199" y="3717032"/>
              <a:chExt cx="168551" cy="168551"/>
            </a:xfrm>
          </p:grpSpPr>
          <p:sp>
            <p:nvSpPr>
              <p:cNvPr id="57" name="椭圆 56">
                <a:extLst>
                  <a:ext uri="{FF2B5EF4-FFF2-40B4-BE49-F238E27FC236}">
                    <a16:creationId xmlns:a16="http://schemas.microsoft.com/office/drawing/2014/main" xmlns="" id="{2581BE3A-C2F6-46D9-A61E-9F6D857DEA75}"/>
                  </a:ext>
                </a:extLst>
              </p:cNvPr>
              <p:cNvSpPr/>
              <p:nvPr/>
            </p:nvSpPr>
            <p:spPr>
              <a:xfrm>
                <a:off x="5005199" y="3717032"/>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等腰三角形 57">
                <a:extLst>
                  <a:ext uri="{FF2B5EF4-FFF2-40B4-BE49-F238E27FC236}">
                    <a16:creationId xmlns:a16="http://schemas.microsoft.com/office/drawing/2014/main" xmlns="" id="{4DC7F9F7-F8BA-4CC3-A6D0-326DEA863458}"/>
                  </a:ext>
                </a:extLst>
              </p:cNvPr>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59" name="组合 58">
            <a:extLst>
              <a:ext uri="{FF2B5EF4-FFF2-40B4-BE49-F238E27FC236}">
                <a16:creationId xmlns:a16="http://schemas.microsoft.com/office/drawing/2014/main" xmlns="" id="{B38E67C3-44EF-4CB7-9A79-F7CEA39D94A7}"/>
              </a:ext>
            </a:extLst>
          </p:cNvPr>
          <p:cNvGrpSpPr/>
          <p:nvPr/>
        </p:nvGrpSpPr>
        <p:grpSpPr>
          <a:xfrm>
            <a:off x="9715118" y="3028193"/>
            <a:ext cx="2192756" cy="215444"/>
            <a:chOff x="4369395" y="3310129"/>
            <a:chExt cx="2192756" cy="215444"/>
          </a:xfrm>
        </p:grpSpPr>
        <p:sp>
          <p:nvSpPr>
            <p:cNvPr id="60" name="文本框 9">
              <a:extLst>
                <a:ext uri="{FF2B5EF4-FFF2-40B4-BE49-F238E27FC236}">
                  <a16:creationId xmlns:a16="http://schemas.microsoft.com/office/drawing/2014/main" xmlns="" id="{D8BFF08A-45B0-4C18-A45A-DB22D19D8AF5}"/>
                </a:ext>
              </a:extLst>
            </p:cNvPr>
            <p:cNvSpPr txBox="1"/>
            <p:nvPr/>
          </p:nvSpPr>
          <p:spPr>
            <a:xfrm>
              <a:off x="4599935" y="3310129"/>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Object of study</a:t>
              </a:r>
              <a:endParaRPr lang="zh-CN" altLang="en-US" sz="1400" dirty="0">
                <a:solidFill>
                  <a:schemeClr val="bg1"/>
                </a:solidFill>
                <a:latin typeface="微软雅黑" pitchFamily="34" charset="-122"/>
                <a:ea typeface="微软雅黑" pitchFamily="34" charset="-122"/>
              </a:endParaRPr>
            </a:p>
          </p:txBody>
        </p:sp>
        <p:grpSp>
          <p:nvGrpSpPr>
            <p:cNvPr id="61" name="组合 60">
              <a:extLst>
                <a:ext uri="{FF2B5EF4-FFF2-40B4-BE49-F238E27FC236}">
                  <a16:creationId xmlns:a16="http://schemas.microsoft.com/office/drawing/2014/main" xmlns="" id="{AA5CAE1B-CBE3-456D-A858-753469F182B5}"/>
                </a:ext>
              </a:extLst>
            </p:cNvPr>
            <p:cNvGrpSpPr/>
            <p:nvPr/>
          </p:nvGrpSpPr>
          <p:grpSpPr>
            <a:xfrm>
              <a:off x="4369395" y="3316401"/>
              <a:ext cx="168551" cy="168551"/>
              <a:chOff x="5005199" y="3717032"/>
              <a:chExt cx="168551" cy="168551"/>
            </a:xfrm>
          </p:grpSpPr>
          <p:sp>
            <p:nvSpPr>
              <p:cNvPr id="62" name="椭圆 61">
                <a:extLst>
                  <a:ext uri="{FF2B5EF4-FFF2-40B4-BE49-F238E27FC236}">
                    <a16:creationId xmlns:a16="http://schemas.microsoft.com/office/drawing/2014/main" xmlns="" id="{06AB2C31-ED2C-4C18-BD08-79AE44D0AAC4}"/>
                  </a:ext>
                </a:extLst>
              </p:cNvPr>
              <p:cNvSpPr/>
              <p:nvPr/>
            </p:nvSpPr>
            <p:spPr>
              <a:xfrm>
                <a:off x="5005199" y="3717032"/>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等腰三角形 62">
                <a:extLst>
                  <a:ext uri="{FF2B5EF4-FFF2-40B4-BE49-F238E27FC236}">
                    <a16:creationId xmlns:a16="http://schemas.microsoft.com/office/drawing/2014/main" xmlns="" id="{C9B1C8A8-ED97-4DAC-BE45-10D1196390CF}"/>
                  </a:ext>
                </a:extLst>
              </p:cNvPr>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4" name="组合 63">
            <a:extLst>
              <a:ext uri="{FF2B5EF4-FFF2-40B4-BE49-F238E27FC236}">
                <a16:creationId xmlns:a16="http://schemas.microsoft.com/office/drawing/2014/main" xmlns="" id="{8469B938-A093-4D2D-91C4-1FD8D1D16D38}"/>
              </a:ext>
            </a:extLst>
          </p:cNvPr>
          <p:cNvGrpSpPr/>
          <p:nvPr/>
        </p:nvGrpSpPr>
        <p:grpSpPr>
          <a:xfrm>
            <a:off x="9715118" y="3401076"/>
            <a:ext cx="2192756" cy="215444"/>
            <a:chOff x="4369395" y="3310129"/>
            <a:chExt cx="2192756" cy="215444"/>
          </a:xfrm>
        </p:grpSpPr>
        <p:sp>
          <p:nvSpPr>
            <p:cNvPr id="65" name="文本框 9">
              <a:extLst>
                <a:ext uri="{FF2B5EF4-FFF2-40B4-BE49-F238E27FC236}">
                  <a16:creationId xmlns:a16="http://schemas.microsoft.com/office/drawing/2014/main" xmlns="" id="{FF7CDA4D-1D56-4400-9789-14B80E95979E}"/>
                </a:ext>
              </a:extLst>
            </p:cNvPr>
            <p:cNvSpPr txBox="1"/>
            <p:nvPr/>
          </p:nvSpPr>
          <p:spPr>
            <a:xfrm>
              <a:off x="4599935" y="3310129"/>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Hypothesis</a:t>
              </a:r>
              <a:endParaRPr lang="zh-CN" altLang="en-US" sz="1400" dirty="0">
                <a:solidFill>
                  <a:schemeClr val="bg1"/>
                </a:solidFill>
                <a:latin typeface="微软雅黑" pitchFamily="34" charset="-122"/>
                <a:ea typeface="微软雅黑" pitchFamily="34" charset="-122"/>
              </a:endParaRPr>
            </a:p>
          </p:txBody>
        </p:sp>
        <p:grpSp>
          <p:nvGrpSpPr>
            <p:cNvPr id="66" name="组合 65">
              <a:extLst>
                <a:ext uri="{FF2B5EF4-FFF2-40B4-BE49-F238E27FC236}">
                  <a16:creationId xmlns:a16="http://schemas.microsoft.com/office/drawing/2014/main" xmlns="" id="{91D57EEB-879C-439B-B5BF-39A6C6DFDF64}"/>
                </a:ext>
              </a:extLst>
            </p:cNvPr>
            <p:cNvGrpSpPr/>
            <p:nvPr/>
          </p:nvGrpSpPr>
          <p:grpSpPr>
            <a:xfrm>
              <a:off x="4369395" y="3316401"/>
              <a:ext cx="168551" cy="168551"/>
              <a:chOff x="5005199" y="3717032"/>
              <a:chExt cx="168551" cy="168551"/>
            </a:xfrm>
          </p:grpSpPr>
          <p:sp>
            <p:nvSpPr>
              <p:cNvPr id="67" name="椭圆 66">
                <a:extLst>
                  <a:ext uri="{FF2B5EF4-FFF2-40B4-BE49-F238E27FC236}">
                    <a16:creationId xmlns:a16="http://schemas.microsoft.com/office/drawing/2014/main" xmlns="" id="{47F520FC-5061-4BF7-BA8E-669DC0FDCC31}"/>
                  </a:ext>
                </a:extLst>
              </p:cNvPr>
              <p:cNvSpPr/>
              <p:nvPr/>
            </p:nvSpPr>
            <p:spPr>
              <a:xfrm>
                <a:off x="5005199" y="3717032"/>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8" name="等腰三角形 67">
                <a:extLst>
                  <a:ext uri="{FF2B5EF4-FFF2-40B4-BE49-F238E27FC236}">
                    <a16:creationId xmlns:a16="http://schemas.microsoft.com/office/drawing/2014/main" xmlns="" id="{6E99BFB3-EA7E-493F-BDCC-9C8F669751E2}"/>
                  </a:ext>
                </a:extLst>
              </p:cNvPr>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Tree>
    <p:extLst>
      <p:ext uri="{BB962C8B-B14F-4D97-AF65-F5344CB8AC3E}">
        <p14:creationId xmlns:p14="http://schemas.microsoft.com/office/powerpoint/2010/main" val="20555900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53" presetClass="entr" presetSubtype="16" fill="hold" nodeType="withEffect">
                                  <p:stCondLst>
                                    <p:cond delay="50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nodeType="withEffect">
                                  <p:stCondLst>
                                    <p:cond delay="500"/>
                                  </p:stCondLst>
                                  <p:childTnLst>
                                    <p:set>
                                      <p:cBhvr>
                                        <p:cTn id="31" dur="1" fill="hold">
                                          <p:stCondLst>
                                            <p:cond delay="0"/>
                                          </p:stCondLst>
                                        </p:cTn>
                                        <p:tgtEl>
                                          <p:spTgt spid="45"/>
                                        </p:tgtEl>
                                        <p:attrNameLst>
                                          <p:attrName>style.visibility</p:attrName>
                                        </p:attrNameLst>
                                      </p:cBhvr>
                                      <p:to>
                                        <p:strVal val="visible"/>
                                      </p:to>
                                    </p:set>
                                    <p:anim calcmode="lin" valueType="num">
                                      <p:cBhvr>
                                        <p:cTn id="32" dur="500" fill="hold"/>
                                        <p:tgtEl>
                                          <p:spTgt spid="45"/>
                                        </p:tgtEl>
                                        <p:attrNameLst>
                                          <p:attrName>ppt_w</p:attrName>
                                        </p:attrNameLst>
                                      </p:cBhvr>
                                      <p:tavLst>
                                        <p:tav tm="0">
                                          <p:val>
                                            <p:fltVal val="0"/>
                                          </p:val>
                                        </p:tav>
                                        <p:tav tm="100000">
                                          <p:val>
                                            <p:strVal val="#ppt_w"/>
                                          </p:val>
                                        </p:tav>
                                      </p:tavLst>
                                    </p:anim>
                                    <p:anim calcmode="lin" valueType="num">
                                      <p:cBhvr>
                                        <p:cTn id="33" dur="500" fill="hold"/>
                                        <p:tgtEl>
                                          <p:spTgt spid="45"/>
                                        </p:tgtEl>
                                        <p:attrNameLst>
                                          <p:attrName>ppt_h</p:attrName>
                                        </p:attrNameLst>
                                      </p:cBhvr>
                                      <p:tavLst>
                                        <p:tav tm="0">
                                          <p:val>
                                            <p:fltVal val="0"/>
                                          </p:val>
                                        </p:tav>
                                        <p:tav tm="100000">
                                          <p:val>
                                            <p:strVal val="#ppt_h"/>
                                          </p:val>
                                        </p:tav>
                                      </p:tavLst>
                                    </p:anim>
                                    <p:animEffect transition="in" filter="fade">
                                      <p:cBhvr>
                                        <p:cTn id="34" dur="500"/>
                                        <p:tgtEl>
                                          <p:spTgt spid="45"/>
                                        </p:tgtEl>
                                      </p:cBhvr>
                                    </p:animEffect>
                                  </p:childTnLst>
                                </p:cTn>
                              </p:par>
                              <p:par>
                                <p:cTn id="35" presetID="53" presetClass="entr" presetSubtype="16" fill="hold" nodeType="withEffect">
                                  <p:stCondLst>
                                    <p:cond delay="50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nodeType="withEffect">
                                  <p:stCondLst>
                                    <p:cond delay="500"/>
                                  </p:stCondLst>
                                  <p:childTnLst>
                                    <p:set>
                                      <p:cBhvr>
                                        <p:cTn id="41" dur="1" fill="hold">
                                          <p:stCondLst>
                                            <p:cond delay="0"/>
                                          </p:stCondLst>
                                        </p:cTn>
                                        <p:tgtEl>
                                          <p:spTgt spid="64"/>
                                        </p:tgtEl>
                                        <p:attrNameLst>
                                          <p:attrName>style.visibility</p:attrName>
                                        </p:attrNameLst>
                                      </p:cBhvr>
                                      <p:to>
                                        <p:strVal val="visible"/>
                                      </p:to>
                                    </p:set>
                                    <p:anim calcmode="lin" valueType="num">
                                      <p:cBhvr>
                                        <p:cTn id="42" dur="500" fill="hold"/>
                                        <p:tgtEl>
                                          <p:spTgt spid="64"/>
                                        </p:tgtEl>
                                        <p:attrNameLst>
                                          <p:attrName>ppt_w</p:attrName>
                                        </p:attrNameLst>
                                      </p:cBhvr>
                                      <p:tavLst>
                                        <p:tav tm="0">
                                          <p:val>
                                            <p:fltVal val="0"/>
                                          </p:val>
                                        </p:tav>
                                        <p:tav tm="100000">
                                          <p:val>
                                            <p:strVal val="#ppt_w"/>
                                          </p:val>
                                        </p:tav>
                                      </p:tavLst>
                                    </p:anim>
                                    <p:anim calcmode="lin" valueType="num">
                                      <p:cBhvr>
                                        <p:cTn id="43" dur="500" fill="hold"/>
                                        <p:tgtEl>
                                          <p:spTgt spid="64"/>
                                        </p:tgtEl>
                                        <p:attrNameLst>
                                          <p:attrName>ppt_h</p:attrName>
                                        </p:attrNameLst>
                                      </p:cBhvr>
                                      <p:tavLst>
                                        <p:tav tm="0">
                                          <p:val>
                                            <p:fltVal val="0"/>
                                          </p:val>
                                        </p:tav>
                                        <p:tav tm="100000">
                                          <p:val>
                                            <p:strVal val="#ppt_h"/>
                                          </p:val>
                                        </p:tav>
                                      </p:tavLst>
                                    </p:anim>
                                    <p:animEffect transition="in" filter="fade">
                                      <p:cBhvr>
                                        <p:cTn id="4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ARDL model</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xmlns="" id="{F38B372F-B1DC-4448-A0DB-6C25895BC355}"/>
              </a:ext>
            </a:extLst>
          </p:cNvPr>
          <p:cNvGrpSpPr/>
          <p:nvPr/>
        </p:nvGrpSpPr>
        <p:grpSpPr>
          <a:xfrm>
            <a:off x="9399288" y="194010"/>
            <a:ext cx="2530947" cy="335507"/>
            <a:chOff x="9702184" y="187549"/>
            <a:chExt cx="2228051" cy="335507"/>
          </a:xfrm>
        </p:grpSpPr>
        <p:grpSp>
          <p:nvGrpSpPr>
            <p:cNvPr id="41" name="组合 40">
              <a:extLst>
                <a:ext uri="{FF2B5EF4-FFF2-40B4-BE49-F238E27FC236}">
                  <a16:creationId xmlns:a16="http://schemas.microsoft.com/office/drawing/2014/main" xmlns="" id="{5179EFE1-3B75-4666-A57A-67FD80C5FCC6}"/>
                </a:ext>
              </a:extLst>
            </p:cNvPr>
            <p:cNvGrpSpPr/>
            <p:nvPr/>
          </p:nvGrpSpPr>
          <p:grpSpPr>
            <a:xfrm>
              <a:off x="9714117" y="187549"/>
              <a:ext cx="2216118" cy="335507"/>
              <a:chOff x="9714117" y="187549"/>
              <a:chExt cx="2216118" cy="335507"/>
            </a:xfrm>
          </p:grpSpPr>
          <p:sp>
            <p:nvSpPr>
              <p:cNvPr id="44" name="矩形 43">
                <a:extLst>
                  <a:ext uri="{FF2B5EF4-FFF2-40B4-BE49-F238E27FC236}">
                    <a16:creationId xmlns:a16="http://schemas.microsoft.com/office/drawing/2014/main" xmlns="" id="{E3F101B8-0957-45BB-A52D-3BC99D818EC2}"/>
                  </a:ext>
                </a:extLst>
              </p:cNvPr>
              <p:cNvSpPr/>
              <p:nvPr/>
            </p:nvSpPr>
            <p:spPr>
              <a:xfrm>
                <a:off x="9714117" y="187549"/>
                <a:ext cx="1075093"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268C57F2-B98C-4D1F-BDA7-EF6429486C4C}"/>
                  </a:ext>
                </a:extLst>
              </p:cNvPr>
              <p:cNvSpPr/>
              <p:nvPr/>
            </p:nvSpPr>
            <p:spPr>
              <a:xfrm>
                <a:off x="10789210" y="187549"/>
                <a:ext cx="1141025"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0FE2BE5F-F413-46D1-8156-447AC8A82DF6}"/>
                </a:ext>
              </a:extLst>
            </p:cNvPr>
            <p:cNvSpPr txBox="1"/>
            <p:nvPr/>
          </p:nvSpPr>
          <p:spPr>
            <a:xfrm>
              <a:off x="9702184" y="212410"/>
              <a:ext cx="1046878"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Three</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E107D60E-5CD7-4FF6-BADF-B306912E79E4}"/>
                </a:ext>
              </a:extLst>
            </p:cNvPr>
            <p:cNvSpPr txBox="1"/>
            <p:nvPr/>
          </p:nvSpPr>
          <p:spPr>
            <a:xfrm>
              <a:off x="10829357" y="227623"/>
              <a:ext cx="96796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Result</a:t>
              </a:r>
              <a:endParaRPr lang="zh-CN" altLang="en-US" sz="1400" b="1" dirty="0">
                <a:solidFill>
                  <a:schemeClr val="bg1"/>
                </a:solidFill>
                <a:latin typeface="微软雅黑" pitchFamily="34" charset="-122"/>
                <a:ea typeface="微软雅黑" pitchFamily="34" charset="-122"/>
              </a:endParaRPr>
            </a:p>
          </p:txBody>
        </p:sp>
      </p:grpSp>
      <p:grpSp>
        <p:nvGrpSpPr>
          <p:cNvPr id="48" name="组合 47">
            <a:extLst>
              <a:ext uri="{FF2B5EF4-FFF2-40B4-BE49-F238E27FC236}">
                <a16:creationId xmlns:a16="http://schemas.microsoft.com/office/drawing/2014/main" xmlns="" id="{3951395E-0D97-4120-A7FD-B959DDEB5FFA}"/>
              </a:ext>
            </a:extLst>
          </p:cNvPr>
          <p:cNvGrpSpPr>
            <a:grpSpLocks noChangeAspect="1"/>
          </p:cNvGrpSpPr>
          <p:nvPr/>
        </p:nvGrpSpPr>
        <p:grpSpPr>
          <a:xfrm>
            <a:off x="330916" y="199584"/>
            <a:ext cx="310767" cy="266579"/>
            <a:chOff x="5084763" y="971548"/>
            <a:chExt cx="323865" cy="277813"/>
          </a:xfrm>
          <a:solidFill>
            <a:schemeClr val="bg1"/>
          </a:solidFill>
        </p:grpSpPr>
        <p:sp>
          <p:nvSpPr>
            <p:cNvPr id="49" name="Freeform 301">
              <a:extLst>
                <a:ext uri="{FF2B5EF4-FFF2-40B4-BE49-F238E27FC236}">
                  <a16:creationId xmlns:a16="http://schemas.microsoft.com/office/drawing/2014/main" xmlns="" id="{8ECC0443-B2C3-4A45-9DCE-D5794A6C272E}"/>
                </a:ext>
              </a:extLst>
            </p:cNvPr>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0" name="Freeform 302">
              <a:extLst>
                <a:ext uri="{FF2B5EF4-FFF2-40B4-BE49-F238E27FC236}">
                  <a16:creationId xmlns:a16="http://schemas.microsoft.com/office/drawing/2014/main" xmlns="" id="{1C0B99B7-FF31-4555-834D-60EF45165FE7}"/>
                </a:ext>
              </a:extLst>
            </p:cNvPr>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1" name="Freeform 303">
              <a:extLst>
                <a:ext uri="{FF2B5EF4-FFF2-40B4-BE49-F238E27FC236}">
                  <a16:creationId xmlns:a16="http://schemas.microsoft.com/office/drawing/2014/main" xmlns="" id="{5C7C7517-B112-40DD-BF06-552E6C33D177}"/>
                </a:ext>
              </a:extLst>
            </p:cNvPr>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2" name="组合 1">
            <a:extLst>
              <a:ext uri="{FF2B5EF4-FFF2-40B4-BE49-F238E27FC236}">
                <a16:creationId xmlns:a16="http://schemas.microsoft.com/office/drawing/2014/main" xmlns="" id="{0DD4D057-F961-424D-A742-F72EC9871555}"/>
              </a:ext>
            </a:extLst>
          </p:cNvPr>
          <p:cNvGrpSpPr/>
          <p:nvPr/>
        </p:nvGrpSpPr>
        <p:grpSpPr>
          <a:xfrm>
            <a:off x="688265" y="2996952"/>
            <a:ext cx="10809922" cy="0"/>
            <a:chOff x="688265" y="3573016"/>
            <a:chExt cx="10809922" cy="0"/>
          </a:xfrm>
        </p:grpSpPr>
        <p:cxnSp>
          <p:nvCxnSpPr>
            <p:cNvPr id="31" name="直接连接符 30">
              <a:extLst>
                <a:ext uri="{FF2B5EF4-FFF2-40B4-BE49-F238E27FC236}">
                  <a16:creationId xmlns:a16="http://schemas.microsoft.com/office/drawing/2014/main" xmlns="" id="{A74FAA2C-A1AB-4DAC-8E4C-6672A7FA343C}"/>
                </a:ext>
              </a:extLst>
            </p:cNvPr>
            <p:cNvCxnSpPr/>
            <p:nvPr/>
          </p:nvCxnSpPr>
          <p:spPr>
            <a:xfrm>
              <a:off x="688265" y="3573016"/>
              <a:ext cx="5337314" cy="0"/>
            </a:xfrm>
            <a:prstGeom prst="line">
              <a:avLst/>
            </a:prstGeom>
            <a:ln w="38100">
              <a:solidFill>
                <a:srgbClr val="34495E"/>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0F23FBB4-0F10-42BD-B894-4CA48EDCF0B7}"/>
                </a:ext>
              </a:extLst>
            </p:cNvPr>
            <p:cNvCxnSpPr/>
            <p:nvPr/>
          </p:nvCxnSpPr>
          <p:spPr>
            <a:xfrm>
              <a:off x="6160873" y="3573016"/>
              <a:ext cx="5337314" cy="0"/>
            </a:xfrm>
            <a:prstGeom prst="line">
              <a:avLst/>
            </a:prstGeom>
            <a:ln w="38100">
              <a:solidFill>
                <a:srgbClr val="FBC301"/>
              </a:solidFill>
            </a:ln>
          </p:spPr>
          <p:style>
            <a:lnRef idx="1">
              <a:schemeClr val="accent1"/>
            </a:lnRef>
            <a:fillRef idx="0">
              <a:schemeClr val="accent1"/>
            </a:fillRef>
            <a:effectRef idx="0">
              <a:schemeClr val="accent1"/>
            </a:effectRef>
            <a:fontRef idx="minor">
              <a:schemeClr val="tx1"/>
            </a:fontRef>
          </p:style>
        </p:cxnSp>
      </p:grpSp>
      <p:sp>
        <p:nvSpPr>
          <p:cNvPr id="33" name="矩形 47">
            <a:extLst>
              <a:ext uri="{FF2B5EF4-FFF2-40B4-BE49-F238E27FC236}">
                <a16:creationId xmlns:a16="http://schemas.microsoft.com/office/drawing/2014/main" xmlns="" id="{D945B262-6056-48A7-8444-DADE068556DB}"/>
              </a:ext>
            </a:extLst>
          </p:cNvPr>
          <p:cNvSpPr>
            <a:spLocks noChangeArrowheads="1"/>
          </p:cNvSpPr>
          <p:nvPr/>
        </p:nvSpPr>
        <p:spPr bwMode="auto">
          <a:xfrm>
            <a:off x="2378210" y="789721"/>
            <a:ext cx="8280920" cy="20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20000"/>
              </a:lnSpc>
              <a:spcBef>
                <a:spcPct val="0"/>
              </a:spcBef>
            </a:pP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The original data is noted as I(2), I(1) and I(1) and all the three converted to I(0) after difference. </a:t>
            </a:r>
          </a:p>
          <a:p>
            <a:pPr>
              <a:lnSpc>
                <a:spcPct val="120000"/>
              </a:lnSpc>
              <a:spcBef>
                <a:spcPct val="0"/>
              </a:spcBef>
            </a:pPr>
            <a:endParaRPr lang="en-US" altLang="zh-CN" dirty="0">
              <a:solidFill>
                <a:schemeClr val="tx1">
                  <a:lumMod val="65000"/>
                  <a:lumOff val="35000"/>
                </a:schemeClr>
              </a:solidFill>
              <a:latin typeface="微软雅黑" pitchFamily="34" charset="-122"/>
              <a:ea typeface="微软雅黑" pitchFamily="34" charset="-122"/>
              <a:sym typeface="微软雅黑" pitchFamily="34" charset="-122"/>
            </a:endParaRPr>
          </a:p>
          <a:p>
            <a:pPr>
              <a:lnSpc>
                <a:spcPct val="120000"/>
              </a:lnSpc>
              <a:spcBef>
                <a:spcPct val="0"/>
              </a:spcBef>
            </a:pPr>
            <a:r>
              <a:rPr lang="en-US" altLang="zh-CN" dirty="0">
                <a:solidFill>
                  <a:schemeClr val="tx1">
                    <a:lumMod val="65000"/>
                    <a:lumOff val="35000"/>
                  </a:schemeClr>
                </a:solidFill>
                <a:latin typeface="微软雅黑" pitchFamily="34" charset="-122"/>
                <a:ea typeface="微软雅黑" pitchFamily="34" charset="-122"/>
                <a:sym typeface="微软雅黑" pitchFamily="34" charset="-122"/>
              </a:rPr>
              <a:t>In order to get consistent estimation of t-test of ARDL model, HAC (Newey-West) should be used to get consistent estimation if there exists Heteroscedasticity or Autocorrelation.</a:t>
            </a:r>
          </a:p>
        </p:txBody>
      </p:sp>
      <p:sp>
        <p:nvSpPr>
          <p:cNvPr id="34" name="矩形 47">
            <a:extLst>
              <a:ext uri="{FF2B5EF4-FFF2-40B4-BE49-F238E27FC236}">
                <a16:creationId xmlns:a16="http://schemas.microsoft.com/office/drawing/2014/main" xmlns="" id="{ED739472-7BC0-49B5-B2E6-03F51CD761EA}"/>
              </a:ext>
            </a:extLst>
          </p:cNvPr>
          <p:cNvSpPr>
            <a:spLocks noChangeArrowheads="1"/>
          </p:cNvSpPr>
          <p:nvPr/>
        </p:nvSpPr>
        <p:spPr bwMode="auto">
          <a:xfrm>
            <a:off x="601596" y="3266373"/>
            <a:ext cx="5256585" cy="275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marL="285750" indent="-285750">
              <a:lnSpc>
                <a:spcPct val="130000"/>
              </a:lnSpc>
              <a:spcBef>
                <a:spcPct val="0"/>
              </a:spcBef>
              <a:buFont typeface="Arial" panose="020B0604020202020204" pitchFamily="34" charset="0"/>
              <a:buChar char="•"/>
            </a:pPr>
            <a:r>
              <a:rPr lang="en-US" altLang="zh-CN" dirty="0">
                <a:solidFill>
                  <a:srgbClr val="202A36"/>
                </a:solidFill>
                <a:latin typeface="微软雅黑" pitchFamily="34" charset="-122"/>
                <a:ea typeface="微软雅黑" pitchFamily="34" charset="-122"/>
                <a:sym typeface="微软雅黑" pitchFamily="34" charset="-122"/>
              </a:rPr>
              <a:t>The result of lag for three variables are respectively </a:t>
            </a:r>
            <a:r>
              <a:rPr lang="en-US" altLang="zh-CN" sz="2400" b="1" dirty="0">
                <a:solidFill>
                  <a:srgbClr val="202A36"/>
                </a:solidFill>
                <a:latin typeface="微软雅黑" pitchFamily="34" charset="-122"/>
                <a:ea typeface="微软雅黑" pitchFamily="34" charset="-122"/>
                <a:sym typeface="微软雅黑" pitchFamily="34" charset="-122"/>
              </a:rPr>
              <a:t>6, 1 and 0</a:t>
            </a:r>
            <a:r>
              <a:rPr lang="en-US" altLang="zh-CN" dirty="0">
                <a:solidFill>
                  <a:srgbClr val="202A36"/>
                </a:solidFill>
                <a:latin typeface="微软雅黑" pitchFamily="34" charset="-122"/>
                <a:ea typeface="微软雅黑" pitchFamily="34" charset="-122"/>
                <a:sym typeface="微软雅黑" pitchFamily="34" charset="-122"/>
              </a:rPr>
              <a:t>;</a:t>
            </a:r>
          </a:p>
          <a:p>
            <a:pPr marL="285750" indent="-285750">
              <a:lnSpc>
                <a:spcPct val="130000"/>
              </a:lnSpc>
              <a:spcBef>
                <a:spcPct val="0"/>
              </a:spcBef>
              <a:buFont typeface="Arial" panose="020B0604020202020204" pitchFamily="34" charset="0"/>
              <a:buChar char="•"/>
            </a:pPr>
            <a:endParaRPr lang="en-US" altLang="zh-CN" dirty="0">
              <a:solidFill>
                <a:srgbClr val="202A36"/>
              </a:solidFill>
              <a:latin typeface="微软雅黑" pitchFamily="34" charset="-122"/>
              <a:ea typeface="微软雅黑" pitchFamily="34" charset="-122"/>
              <a:sym typeface="微软雅黑" pitchFamily="34" charset="-122"/>
            </a:endParaRPr>
          </a:p>
          <a:p>
            <a:pPr marL="285750" indent="-285750">
              <a:lnSpc>
                <a:spcPct val="130000"/>
              </a:lnSpc>
              <a:spcBef>
                <a:spcPct val="0"/>
              </a:spcBef>
              <a:buFont typeface="Arial" panose="020B0604020202020204" pitchFamily="34" charset="0"/>
              <a:buChar char="•"/>
            </a:pPr>
            <a:r>
              <a:rPr lang="en-US" altLang="zh-CN" dirty="0">
                <a:solidFill>
                  <a:srgbClr val="202A36"/>
                </a:solidFill>
                <a:latin typeface="微软雅黑" pitchFamily="34" charset="-122"/>
                <a:ea typeface="微软雅黑" pitchFamily="34" charset="-122"/>
                <a:sym typeface="微软雅黑" pitchFamily="34" charset="-122"/>
              </a:rPr>
              <a:t>The </a:t>
            </a:r>
            <a:r>
              <a:rPr lang="en-US" altLang="zh-CN" sz="2000" b="1" dirty="0">
                <a:solidFill>
                  <a:srgbClr val="FBC301"/>
                </a:solidFill>
                <a:latin typeface="微软雅黑" pitchFamily="34" charset="-122"/>
                <a:ea typeface="微软雅黑" pitchFamily="34" charset="-122"/>
                <a:sym typeface="微软雅黑" pitchFamily="34" charset="-122"/>
              </a:rPr>
              <a:t>forth lag of GDP, the first lag of CPI and C</a:t>
            </a:r>
            <a:r>
              <a:rPr lang="en-US" altLang="zh-CN" dirty="0">
                <a:solidFill>
                  <a:srgbClr val="FBC301"/>
                </a:solidFill>
                <a:latin typeface="微软雅黑" pitchFamily="34" charset="-122"/>
                <a:ea typeface="微软雅黑" pitchFamily="34" charset="-122"/>
                <a:sym typeface="微软雅黑" pitchFamily="34" charset="-122"/>
              </a:rPr>
              <a:t> </a:t>
            </a:r>
            <a:r>
              <a:rPr lang="en-US" altLang="zh-CN" dirty="0">
                <a:solidFill>
                  <a:srgbClr val="202A36"/>
                </a:solidFill>
                <a:latin typeface="微软雅黑" pitchFamily="34" charset="-122"/>
                <a:ea typeface="微软雅黑" pitchFamily="34" charset="-122"/>
                <a:sym typeface="微软雅黑" pitchFamily="34" charset="-122"/>
              </a:rPr>
              <a:t>cannot be used rationally, the other items can be used into the formulas directly.</a:t>
            </a:r>
          </a:p>
        </p:txBody>
      </p:sp>
      <p:pic>
        <p:nvPicPr>
          <p:cNvPr id="47" name="图片 46">
            <a:extLst>
              <a:ext uri="{FF2B5EF4-FFF2-40B4-BE49-F238E27FC236}">
                <a16:creationId xmlns:a16="http://schemas.microsoft.com/office/drawing/2014/main" xmlns="" id="{6C6BF4CE-73B9-452F-B511-B8E4B8813709}"/>
              </a:ext>
            </a:extLst>
          </p:cNvPr>
          <p:cNvPicPr/>
          <p:nvPr/>
        </p:nvPicPr>
        <p:blipFill>
          <a:blip r:embed="rId3"/>
          <a:stretch>
            <a:fillRect/>
          </a:stretch>
        </p:blipFill>
        <p:spPr>
          <a:xfrm>
            <a:off x="6160874" y="3203146"/>
            <a:ext cx="5337314" cy="3322191"/>
          </a:xfrm>
          <a:prstGeom prst="rect">
            <a:avLst/>
          </a:prstGeom>
        </p:spPr>
      </p:pic>
      <p:sp>
        <p:nvSpPr>
          <p:cNvPr id="69" name="Freeform 244">
            <a:extLst>
              <a:ext uri="{FF2B5EF4-FFF2-40B4-BE49-F238E27FC236}">
                <a16:creationId xmlns:a16="http://schemas.microsoft.com/office/drawing/2014/main" xmlns="" id="{7A8A0ECA-2A0E-48C0-82DD-E61EEAE8FA48}"/>
              </a:ext>
            </a:extLst>
          </p:cNvPr>
          <p:cNvSpPr>
            <a:spLocks noEditPoints="1"/>
          </p:cNvSpPr>
          <p:nvPr/>
        </p:nvSpPr>
        <p:spPr bwMode="auto">
          <a:xfrm>
            <a:off x="1633091" y="904180"/>
            <a:ext cx="504056" cy="508596"/>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rgbClr val="FBC30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18">
            <a:extLst>
              <a:ext uri="{FF2B5EF4-FFF2-40B4-BE49-F238E27FC236}">
                <a16:creationId xmlns:a16="http://schemas.microsoft.com/office/drawing/2014/main" xmlns="" id="{E9FA3209-027E-4C57-B7E9-1E58F5496289}"/>
              </a:ext>
            </a:extLst>
          </p:cNvPr>
          <p:cNvSpPr>
            <a:spLocks/>
          </p:cNvSpPr>
          <p:nvPr/>
        </p:nvSpPr>
        <p:spPr bwMode="auto">
          <a:xfrm>
            <a:off x="1637177" y="1988841"/>
            <a:ext cx="508596" cy="508596"/>
          </a:xfrm>
          <a:custGeom>
            <a:avLst/>
            <a:gdLst>
              <a:gd name="T0" fmla="*/ 267 w 288"/>
              <a:gd name="T1" fmla="*/ 111 h 288"/>
              <a:gd name="T2" fmla="*/ 198 w 288"/>
              <a:gd name="T3" fmla="*/ 111 h 288"/>
              <a:gd name="T4" fmla="*/ 177 w 288"/>
              <a:gd name="T5" fmla="*/ 90 h 288"/>
              <a:gd name="T6" fmla="*/ 177 w 288"/>
              <a:gd name="T7" fmla="*/ 21 h 288"/>
              <a:gd name="T8" fmla="*/ 156 w 288"/>
              <a:gd name="T9" fmla="*/ 0 h 288"/>
              <a:gd name="T10" fmla="*/ 132 w 288"/>
              <a:gd name="T11" fmla="*/ 0 h 288"/>
              <a:gd name="T12" fmla="*/ 111 w 288"/>
              <a:gd name="T13" fmla="*/ 21 h 288"/>
              <a:gd name="T14" fmla="*/ 111 w 288"/>
              <a:gd name="T15" fmla="*/ 90 h 288"/>
              <a:gd name="T16" fmla="*/ 90 w 288"/>
              <a:gd name="T17" fmla="*/ 111 h 288"/>
              <a:gd name="T18" fmla="*/ 21 w 288"/>
              <a:gd name="T19" fmla="*/ 111 h 288"/>
              <a:gd name="T20" fmla="*/ 0 w 288"/>
              <a:gd name="T21" fmla="*/ 132 h 288"/>
              <a:gd name="T22" fmla="*/ 0 w 288"/>
              <a:gd name="T23" fmla="*/ 156 h 288"/>
              <a:gd name="T24" fmla="*/ 21 w 288"/>
              <a:gd name="T25" fmla="*/ 177 h 288"/>
              <a:gd name="T26" fmla="*/ 90 w 288"/>
              <a:gd name="T27" fmla="*/ 177 h 288"/>
              <a:gd name="T28" fmla="*/ 111 w 288"/>
              <a:gd name="T29" fmla="*/ 198 h 288"/>
              <a:gd name="T30" fmla="*/ 111 w 288"/>
              <a:gd name="T31" fmla="*/ 267 h 288"/>
              <a:gd name="T32" fmla="*/ 132 w 288"/>
              <a:gd name="T33" fmla="*/ 288 h 288"/>
              <a:gd name="T34" fmla="*/ 156 w 288"/>
              <a:gd name="T35" fmla="*/ 288 h 288"/>
              <a:gd name="T36" fmla="*/ 177 w 288"/>
              <a:gd name="T37" fmla="*/ 267 h 288"/>
              <a:gd name="T38" fmla="*/ 177 w 288"/>
              <a:gd name="T39" fmla="*/ 198 h 288"/>
              <a:gd name="T40" fmla="*/ 198 w 288"/>
              <a:gd name="T41" fmla="*/ 177 h 288"/>
              <a:gd name="T42" fmla="*/ 267 w 288"/>
              <a:gd name="T43" fmla="*/ 177 h 288"/>
              <a:gd name="T44" fmla="*/ 288 w 288"/>
              <a:gd name="T45" fmla="*/ 156 h 288"/>
              <a:gd name="T46" fmla="*/ 288 w 288"/>
              <a:gd name="T47" fmla="*/ 132 h 288"/>
              <a:gd name="T48" fmla="*/ 267 w 288"/>
              <a:gd name="T49" fmla="*/ 11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8">
                <a:moveTo>
                  <a:pt x="267" y="111"/>
                </a:moveTo>
                <a:cubicBezTo>
                  <a:pt x="198" y="111"/>
                  <a:pt x="198" y="111"/>
                  <a:pt x="198" y="111"/>
                </a:cubicBezTo>
                <a:cubicBezTo>
                  <a:pt x="186" y="111"/>
                  <a:pt x="177" y="102"/>
                  <a:pt x="177" y="90"/>
                </a:cubicBezTo>
                <a:cubicBezTo>
                  <a:pt x="177" y="21"/>
                  <a:pt x="177" y="21"/>
                  <a:pt x="177" y="21"/>
                </a:cubicBezTo>
                <a:cubicBezTo>
                  <a:pt x="177" y="10"/>
                  <a:pt x="167" y="0"/>
                  <a:pt x="156" y="0"/>
                </a:cubicBezTo>
                <a:cubicBezTo>
                  <a:pt x="132" y="0"/>
                  <a:pt x="132" y="0"/>
                  <a:pt x="132" y="0"/>
                </a:cubicBezTo>
                <a:cubicBezTo>
                  <a:pt x="121" y="0"/>
                  <a:pt x="111" y="10"/>
                  <a:pt x="111" y="21"/>
                </a:cubicBezTo>
                <a:cubicBezTo>
                  <a:pt x="111" y="90"/>
                  <a:pt x="111" y="90"/>
                  <a:pt x="111" y="90"/>
                </a:cubicBezTo>
                <a:cubicBezTo>
                  <a:pt x="111" y="102"/>
                  <a:pt x="102" y="111"/>
                  <a:pt x="90" y="111"/>
                </a:cubicBezTo>
                <a:cubicBezTo>
                  <a:pt x="21" y="111"/>
                  <a:pt x="21" y="111"/>
                  <a:pt x="21" y="111"/>
                </a:cubicBezTo>
                <a:cubicBezTo>
                  <a:pt x="10" y="111"/>
                  <a:pt x="0" y="121"/>
                  <a:pt x="0" y="132"/>
                </a:cubicBezTo>
                <a:cubicBezTo>
                  <a:pt x="0" y="156"/>
                  <a:pt x="0" y="156"/>
                  <a:pt x="0" y="156"/>
                </a:cubicBezTo>
                <a:cubicBezTo>
                  <a:pt x="0" y="167"/>
                  <a:pt x="10" y="177"/>
                  <a:pt x="21" y="177"/>
                </a:cubicBezTo>
                <a:cubicBezTo>
                  <a:pt x="90" y="177"/>
                  <a:pt x="90" y="177"/>
                  <a:pt x="90" y="177"/>
                </a:cubicBezTo>
                <a:cubicBezTo>
                  <a:pt x="102" y="177"/>
                  <a:pt x="111" y="186"/>
                  <a:pt x="111" y="198"/>
                </a:cubicBezTo>
                <a:cubicBezTo>
                  <a:pt x="111" y="267"/>
                  <a:pt x="111" y="267"/>
                  <a:pt x="111" y="267"/>
                </a:cubicBezTo>
                <a:cubicBezTo>
                  <a:pt x="111" y="278"/>
                  <a:pt x="121" y="288"/>
                  <a:pt x="132" y="288"/>
                </a:cubicBezTo>
                <a:cubicBezTo>
                  <a:pt x="156" y="288"/>
                  <a:pt x="156" y="288"/>
                  <a:pt x="156" y="288"/>
                </a:cubicBezTo>
                <a:cubicBezTo>
                  <a:pt x="167" y="288"/>
                  <a:pt x="177" y="278"/>
                  <a:pt x="177" y="267"/>
                </a:cubicBezTo>
                <a:cubicBezTo>
                  <a:pt x="177" y="198"/>
                  <a:pt x="177" y="198"/>
                  <a:pt x="177" y="198"/>
                </a:cubicBezTo>
                <a:cubicBezTo>
                  <a:pt x="177" y="186"/>
                  <a:pt x="186" y="177"/>
                  <a:pt x="198" y="177"/>
                </a:cubicBezTo>
                <a:cubicBezTo>
                  <a:pt x="267" y="177"/>
                  <a:pt x="267" y="177"/>
                  <a:pt x="267" y="177"/>
                </a:cubicBezTo>
                <a:cubicBezTo>
                  <a:pt x="279" y="177"/>
                  <a:pt x="288" y="167"/>
                  <a:pt x="288" y="156"/>
                </a:cubicBezTo>
                <a:cubicBezTo>
                  <a:pt x="288" y="132"/>
                  <a:pt x="288" y="132"/>
                  <a:pt x="288" y="132"/>
                </a:cubicBezTo>
                <a:cubicBezTo>
                  <a:pt x="288" y="121"/>
                  <a:pt x="279" y="111"/>
                  <a:pt x="267" y="111"/>
                </a:cubicBezTo>
                <a:close/>
              </a:path>
            </a:pathLst>
          </a:custGeom>
          <a:solidFill>
            <a:srgbClr val="202A36"/>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284012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0-#ppt_w/2"/>
                                          </p:val>
                                        </p:tav>
                                        <p:tav tm="100000">
                                          <p:val>
                                            <p:strVal val="#ppt_x"/>
                                          </p:val>
                                        </p:tav>
                                      </p:tavLst>
                                    </p:anim>
                                    <p:anim calcmode="lin" valueType="num">
                                      <p:cBhvr additive="base">
                                        <p:cTn id="12" dur="500" fill="hold"/>
                                        <p:tgtEl>
                                          <p:spTgt spid="70"/>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4" presetClass="entr" presetSubtype="10" fill="hold" grpId="0" nodeType="afterEffect">
                                  <p:stCondLst>
                                    <p:cond delay="0"/>
                                  </p:stCondLst>
                                  <p:childTnLst>
                                    <p:set>
                                      <p:cBhvr>
                                        <p:cTn id="15" dur="1" fill="hold">
                                          <p:stCondLst>
                                            <p:cond delay="0"/>
                                          </p:stCondLst>
                                        </p:cTn>
                                        <p:tgtEl>
                                          <p:spTgt spid="33">
                                            <p:txEl>
                                              <p:pRg st="0" end="0"/>
                                            </p:txEl>
                                          </p:spTgt>
                                        </p:tgtEl>
                                        <p:attrNameLst>
                                          <p:attrName>style.visibility</p:attrName>
                                        </p:attrNameLst>
                                      </p:cBhvr>
                                      <p:to>
                                        <p:strVal val="visible"/>
                                      </p:to>
                                    </p:set>
                                    <p:animEffect transition="in" filter="randombar(horizontal)">
                                      <p:cBhvr>
                                        <p:cTn id="16" dur="500"/>
                                        <p:tgtEl>
                                          <p:spTgt spid="33">
                                            <p:txEl>
                                              <p:pRg st="0" end="0"/>
                                            </p:txEl>
                                          </p:spTgt>
                                        </p:tgtEl>
                                      </p:cBhvr>
                                    </p:animEffect>
                                  </p:childTnLst>
                                </p:cTn>
                              </p:par>
                            </p:childTnLst>
                          </p:cTn>
                        </p:par>
                        <p:par>
                          <p:cTn id="17" fill="hold">
                            <p:stCondLst>
                              <p:cond delay="1250"/>
                            </p:stCondLst>
                            <p:childTnLst>
                              <p:par>
                                <p:cTn id="18" presetID="14" presetClass="entr" presetSubtype="10" fill="hold" grpId="0" nodeType="afterEffect">
                                  <p:stCondLst>
                                    <p:cond delay="0"/>
                                  </p:stCondLst>
                                  <p:childTnLst>
                                    <p:set>
                                      <p:cBhvr>
                                        <p:cTn id="19" dur="1" fill="hold">
                                          <p:stCondLst>
                                            <p:cond delay="0"/>
                                          </p:stCondLst>
                                        </p:cTn>
                                        <p:tgtEl>
                                          <p:spTgt spid="33">
                                            <p:txEl>
                                              <p:pRg st="2" end="2"/>
                                            </p:txEl>
                                          </p:spTgt>
                                        </p:tgtEl>
                                        <p:attrNameLst>
                                          <p:attrName>style.visibility</p:attrName>
                                        </p:attrNameLst>
                                      </p:cBhvr>
                                      <p:to>
                                        <p:strVal val="visible"/>
                                      </p:to>
                                    </p:set>
                                    <p:animEffect transition="in" filter="randombar(horizontal)">
                                      <p:cBhvr>
                                        <p:cTn id="20" dur="500"/>
                                        <p:tgtEl>
                                          <p:spTgt spid="3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par>
                          <p:cTn id="26" fill="hold">
                            <p:stCondLst>
                              <p:cond delay="500"/>
                            </p:stCondLst>
                            <p:childTnLst>
                              <p:par>
                                <p:cTn id="27" presetID="14" presetClass="entr" presetSubtype="1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randombar(horizontal)">
                                      <p:cBhvr>
                                        <p:cTn id="29"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P spid="34" grpId="0"/>
      <p:bldP spid="69" grpId="0" animBg="1"/>
      <p:bldP spid="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ARDL model</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47"/>
          <p:cNvSpPr>
            <a:spLocks noChangeArrowheads="1"/>
          </p:cNvSpPr>
          <p:nvPr/>
        </p:nvSpPr>
        <p:spPr bwMode="auto">
          <a:xfrm>
            <a:off x="1225526" y="1268760"/>
            <a:ext cx="4752528" cy="487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dirty="0">
                <a:solidFill>
                  <a:srgbClr val="34495E"/>
                </a:solidFill>
                <a:latin typeface="微软雅黑" pitchFamily="34" charset="-122"/>
                <a:ea typeface="微软雅黑" pitchFamily="34" charset="-122"/>
                <a:sym typeface="微软雅黑" pitchFamily="34" charset="-122"/>
              </a:rPr>
              <a:t>The three criterions named </a:t>
            </a:r>
            <a:r>
              <a:rPr lang="en-US" altLang="zh-CN" sz="2000" b="1" dirty="0">
                <a:solidFill>
                  <a:srgbClr val="FBC301"/>
                </a:solidFill>
                <a:latin typeface="微软雅黑" pitchFamily="34" charset="-122"/>
                <a:ea typeface="微软雅黑" pitchFamily="34" charset="-122"/>
                <a:sym typeface="微软雅黑" pitchFamily="34" charset="-122"/>
              </a:rPr>
              <a:t>AIC, SC and HQ are small enough</a:t>
            </a:r>
            <a:r>
              <a:rPr lang="en-US" altLang="zh-CN" dirty="0">
                <a:solidFill>
                  <a:srgbClr val="34495E"/>
                </a:solidFill>
                <a:latin typeface="微软雅黑" pitchFamily="34" charset="-122"/>
                <a:ea typeface="微软雅黑" pitchFamily="34" charset="-122"/>
                <a:sym typeface="微软雅黑" pitchFamily="34" charset="-122"/>
              </a:rPr>
              <a:t> that two of them are even lower;</a:t>
            </a:r>
          </a:p>
          <a:p>
            <a:pPr>
              <a:lnSpc>
                <a:spcPct val="130000"/>
              </a:lnSpc>
              <a:spcBef>
                <a:spcPct val="0"/>
              </a:spcBef>
            </a:pPr>
            <a:endParaRPr lang="en-US" altLang="zh-CN" dirty="0">
              <a:solidFill>
                <a:srgbClr val="34495E"/>
              </a:solidFill>
              <a:latin typeface="微软雅黑" pitchFamily="34" charset="-122"/>
              <a:ea typeface="微软雅黑" pitchFamily="34" charset="-122"/>
              <a:sym typeface="微软雅黑" pitchFamily="34" charset="-122"/>
            </a:endParaRPr>
          </a:p>
          <a:p>
            <a:pPr>
              <a:lnSpc>
                <a:spcPct val="130000"/>
              </a:lnSpc>
              <a:spcBef>
                <a:spcPct val="0"/>
              </a:spcBef>
            </a:pPr>
            <a:r>
              <a:rPr lang="en-US" altLang="zh-CN" dirty="0">
                <a:solidFill>
                  <a:srgbClr val="34495E"/>
                </a:solidFill>
                <a:latin typeface="微软雅黑" pitchFamily="34" charset="-122"/>
                <a:ea typeface="微软雅黑" pitchFamily="34" charset="-122"/>
                <a:sym typeface="微软雅黑" pitchFamily="34" charset="-122"/>
              </a:rPr>
              <a:t>R square and adjusted-R square indicates the independent variables can account for more than 99 percent of the change of dependent variable;</a:t>
            </a:r>
          </a:p>
          <a:p>
            <a:pPr>
              <a:lnSpc>
                <a:spcPct val="130000"/>
              </a:lnSpc>
              <a:spcBef>
                <a:spcPct val="0"/>
              </a:spcBef>
            </a:pPr>
            <a:r>
              <a:rPr lang="en-US" altLang="zh-CN" dirty="0">
                <a:solidFill>
                  <a:srgbClr val="34495E"/>
                </a:solidFill>
                <a:latin typeface="微软雅黑" pitchFamily="34" charset="-122"/>
                <a:ea typeface="微软雅黑" pitchFamily="34" charset="-122"/>
                <a:sym typeface="微软雅黑" pitchFamily="34" charset="-122"/>
              </a:rPr>
              <a:t> </a:t>
            </a:r>
          </a:p>
          <a:p>
            <a:pPr>
              <a:lnSpc>
                <a:spcPct val="130000"/>
              </a:lnSpc>
              <a:spcBef>
                <a:spcPct val="0"/>
              </a:spcBef>
            </a:pPr>
            <a:r>
              <a:rPr lang="en-US" altLang="zh-CN" dirty="0">
                <a:solidFill>
                  <a:srgbClr val="34495E"/>
                </a:solidFill>
                <a:latin typeface="微软雅黑" pitchFamily="34" charset="-122"/>
                <a:ea typeface="微软雅黑" pitchFamily="34" charset="-122"/>
                <a:sym typeface="微软雅黑" pitchFamily="34" charset="-122"/>
              </a:rPr>
              <a:t>The value of Durbin-Watson statistic is </a:t>
            </a:r>
            <a:r>
              <a:rPr lang="en-US" altLang="zh-CN" sz="2000" b="1" dirty="0">
                <a:solidFill>
                  <a:srgbClr val="FBC301"/>
                </a:solidFill>
                <a:latin typeface="微软雅黑" pitchFamily="34" charset="-122"/>
                <a:ea typeface="微软雅黑" pitchFamily="34" charset="-122"/>
                <a:sym typeface="微软雅黑" pitchFamily="34" charset="-122"/>
              </a:rPr>
              <a:t>2.05609</a:t>
            </a:r>
            <a:r>
              <a:rPr lang="en-US" altLang="zh-CN" sz="2000" dirty="0">
                <a:solidFill>
                  <a:srgbClr val="34495E"/>
                </a:solidFill>
                <a:latin typeface="微软雅黑" pitchFamily="34" charset="-122"/>
                <a:ea typeface="微软雅黑" pitchFamily="34" charset="-122"/>
                <a:sym typeface="微软雅黑" pitchFamily="34" charset="-122"/>
              </a:rPr>
              <a:t> </a:t>
            </a:r>
            <a:r>
              <a:rPr lang="en-US" altLang="zh-CN" dirty="0">
                <a:solidFill>
                  <a:srgbClr val="34495E"/>
                </a:solidFill>
                <a:latin typeface="微软雅黑" pitchFamily="34" charset="-122"/>
                <a:ea typeface="微软雅黑" pitchFamily="34" charset="-122"/>
                <a:sym typeface="微软雅黑" pitchFamily="34" charset="-122"/>
              </a:rPr>
              <a:t>which is nearly equal to 2, suggesting </a:t>
            </a:r>
            <a:r>
              <a:rPr lang="en-US" altLang="zh-CN" sz="2000" b="1" dirty="0">
                <a:solidFill>
                  <a:srgbClr val="FBC301"/>
                </a:solidFill>
                <a:latin typeface="微软雅黑" pitchFamily="34" charset="-122"/>
                <a:ea typeface="微软雅黑" pitchFamily="34" charset="-122"/>
                <a:sym typeface="微软雅黑" pitchFamily="34" charset="-122"/>
              </a:rPr>
              <a:t>no conditions of Heteroscedasticity</a:t>
            </a:r>
            <a:r>
              <a:rPr lang="en-US" altLang="zh-CN" dirty="0">
                <a:solidFill>
                  <a:srgbClr val="34495E"/>
                </a:solidFill>
                <a:latin typeface="微软雅黑" pitchFamily="34" charset="-122"/>
                <a:ea typeface="微软雅黑" pitchFamily="34" charset="-122"/>
                <a:sym typeface="微软雅黑" pitchFamily="34" charset="-122"/>
              </a:rPr>
              <a:t>. </a:t>
            </a:r>
          </a:p>
        </p:txBody>
      </p:sp>
      <p:grpSp>
        <p:nvGrpSpPr>
          <p:cNvPr id="40" name="组合 39">
            <a:extLst>
              <a:ext uri="{FF2B5EF4-FFF2-40B4-BE49-F238E27FC236}">
                <a16:creationId xmlns:a16="http://schemas.microsoft.com/office/drawing/2014/main" xmlns="" id="{F38B372F-B1DC-4448-A0DB-6C25895BC355}"/>
              </a:ext>
            </a:extLst>
          </p:cNvPr>
          <p:cNvGrpSpPr/>
          <p:nvPr/>
        </p:nvGrpSpPr>
        <p:grpSpPr>
          <a:xfrm>
            <a:off x="9399288" y="194010"/>
            <a:ext cx="2530947" cy="335507"/>
            <a:chOff x="9702184" y="187549"/>
            <a:chExt cx="2228051" cy="335507"/>
          </a:xfrm>
        </p:grpSpPr>
        <p:grpSp>
          <p:nvGrpSpPr>
            <p:cNvPr id="41" name="组合 40">
              <a:extLst>
                <a:ext uri="{FF2B5EF4-FFF2-40B4-BE49-F238E27FC236}">
                  <a16:creationId xmlns:a16="http://schemas.microsoft.com/office/drawing/2014/main" xmlns="" id="{5179EFE1-3B75-4666-A57A-67FD80C5FCC6}"/>
                </a:ext>
              </a:extLst>
            </p:cNvPr>
            <p:cNvGrpSpPr/>
            <p:nvPr/>
          </p:nvGrpSpPr>
          <p:grpSpPr>
            <a:xfrm>
              <a:off x="9714117" y="187549"/>
              <a:ext cx="2216118" cy="335507"/>
              <a:chOff x="9714117" y="187549"/>
              <a:chExt cx="2216118" cy="335507"/>
            </a:xfrm>
          </p:grpSpPr>
          <p:sp>
            <p:nvSpPr>
              <p:cNvPr id="44" name="矩形 43">
                <a:extLst>
                  <a:ext uri="{FF2B5EF4-FFF2-40B4-BE49-F238E27FC236}">
                    <a16:creationId xmlns:a16="http://schemas.microsoft.com/office/drawing/2014/main" xmlns="" id="{E3F101B8-0957-45BB-A52D-3BC99D818EC2}"/>
                  </a:ext>
                </a:extLst>
              </p:cNvPr>
              <p:cNvSpPr/>
              <p:nvPr/>
            </p:nvSpPr>
            <p:spPr>
              <a:xfrm>
                <a:off x="9714117" y="187549"/>
                <a:ext cx="1075093"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268C57F2-B98C-4D1F-BDA7-EF6429486C4C}"/>
                  </a:ext>
                </a:extLst>
              </p:cNvPr>
              <p:cNvSpPr/>
              <p:nvPr/>
            </p:nvSpPr>
            <p:spPr>
              <a:xfrm>
                <a:off x="10789210" y="187549"/>
                <a:ext cx="1141025"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0FE2BE5F-F413-46D1-8156-447AC8A82DF6}"/>
                </a:ext>
              </a:extLst>
            </p:cNvPr>
            <p:cNvSpPr txBox="1"/>
            <p:nvPr/>
          </p:nvSpPr>
          <p:spPr>
            <a:xfrm>
              <a:off x="9702184" y="212410"/>
              <a:ext cx="1046878"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Three</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E107D60E-5CD7-4FF6-BADF-B306912E79E4}"/>
                </a:ext>
              </a:extLst>
            </p:cNvPr>
            <p:cNvSpPr txBox="1"/>
            <p:nvPr/>
          </p:nvSpPr>
          <p:spPr>
            <a:xfrm>
              <a:off x="10829357" y="227623"/>
              <a:ext cx="96796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Result</a:t>
              </a:r>
              <a:endParaRPr lang="zh-CN" altLang="en-US" sz="1400" b="1" dirty="0">
                <a:solidFill>
                  <a:schemeClr val="bg1"/>
                </a:solidFill>
                <a:latin typeface="微软雅黑" pitchFamily="34" charset="-122"/>
                <a:ea typeface="微软雅黑" pitchFamily="34" charset="-122"/>
              </a:endParaRPr>
            </a:p>
          </p:txBody>
        </p:sp>
      </p:grpSp>
      <p:grpSp>
        <p:nvGrpSpPr>
          <p:cNvPr id="48" name="组合 47">
            <a:extLst>
              <a:ext uri="{FF2B5EF4-FFF2-40B4-BE49-F238E27FC236}">
                <a16:creationId xmlns:a16="http://schemas.microsoft.com/office/drawing/2014/main" xmlns="" id="{3951395E-0D97-4120-A7FD-B959DDEB5FFA}"/>
              </a:ext>
            </a:extLst>
          </p:cNvPr>
          <p:cNvGrpSpPr>
            <a:grpSpLocks noChangeAspect="1"/>
          </p:cNvGrpSpPr>
          <p:nvPr/>
        </p:nvGrpSpPr>
        <p:grpSpPr>
          <a:xfrm>
            <a:off x="330916" y="199584"/>
            <a:ext cx="310767" cy="266579"/>
            <a:chOff x="5084763" y="971548"/>
            <a:chExt cx="323865" cy="277813"/>
          </a:xfrm>
          <a:solidFill>
            <a:schemeClr val="bg1"/>
          </a:solidFill>
        </p:grpSpPr>
        <p:sp>
          <p:nvSpPr>
            <p:cNvPr id="49" name="Freeform 301">
              <a:extLst>
                <a:ext uri="{FF2B5EF4-FFF2-40B4-BE49-F238E27FC236}">
                  <a16:creationId xmlns:a16="http://schemas.microsoft.com/office/drawing/2014/main" xmlns="" id="{8ECC0443-B2C3-4A45-9DCE-D5794A6C272E}"/>
                </a:ext>
              </a:extLst>
            </p:cNvPr>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0" name="Freeform 302">
              <a:extLst>
                <a:ext uri="{FF2B5EF4-FFF2-40B4-BE49-F238E27FC236}">
                  <a16:creationId xmlns:a16="http://schemas.microsoft.com/office/drawing/2014/main" xmlns="" id="{1C0B99B7-FF31-4555-834D-60EF45165FE7}"/>
                </a:ext>
              </a:extLst>
            </p:cNvPr>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1" name="Freeform 303">
              <a:extLst>
                <a:ext uri="{FF2B5EF4-FFF2-40B4-BE49-F238E27FC236}">
                  <a16:creationId xmlns:a16="http://schemas.microsoft.com/office/drawing/2014/main" xmlns="" id="{5C7C7517-B112-40DD-BF06-552E6C33D177}"/>
                </a:ext>
              </a:extLst>
            </p:cNvPr>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cxnSp>
        <p:nvCxnSpPr>
          <p:cNvPr id="5" name="直接连接符 4">
            <a:extLst>
              <a:ext uri="{FF2B5EF4-FFF2-40B4-BE49-F238E27FC236}">
                <a16:creationId xmlns:a16="http://schemas.microsoft.com/office/drawing/2014/main" xmlns="" id="{6B110A85-794A-40FD-8717-867045B17003}"/>
              </a:ext>
            </a:extLst>
          </p:cNvPr>
          <p:cNvCxnSpPr>
            <a:cxnSpLocks/>
          </p:cNvCxnSpPr>
          <p:nvPr/>
        </p:nvCxnSpPr>
        <p:spPr>
          <a:xfrm flipV="1">
            <a:off x="6097587" y="1498826"/>
            <a:ext cx="0" cy="4148380"/>
          </a:xfrm>
          <a:prstGeom prst="line">
            <a:avLst/>
          </a:prstGeom>
          <a:ln w="38100">
            <a:solidFill>
              <a:srgbClr val="FBC301"/>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xmlns="" id="{8905DDC0-72F2-41F1-BB26-6B27F1F0B31B}"/>
              </a:ext>
            </a:extLst>
          </p:cNvPr>
          <p:cNvPicPr/>
          <p:nvPr/>
        </p:nvPicPr>
        <p:blipFill>
          <a:blip r:embed="rId3"/>
          <a:stretch>
            <a:fillRect/>
          </a:stretch>
        </p:blipFill>
        <p:spPr>
          <a:xfrm>
            <a:off x="6313619" y="2132866"/>
            <a:ext cx="5430554" cy="2448261"/>
          </a:xfrm>
          <a:prstGeom prst="rect">
            <a:avLst/>
          </a:prstGeom>
        </p:spPr>
      </p:pic>
      <p:sp>
        <p:nvSpPr>
          <p:cNvPr id="32" name="Freeform 105">
            <a:extLst>
              <a:ext uri="{FF2B5EF4-FFF2-40B4-BE49-F238E27FC236}">
                <a16:creationId xmlns:a16="http://schemas.microsoft.com/office/drawing/2014/main" xmlns="" id="{2DF84AD7-03D8-4C3B-9893-CA89E52C92A1}"/>
              </a:ext>
            </a:extLst>
          </p:cNvPr>
          <p:cNvSpPr>
            <a:spLocks/>
          </p:cNvSpPr>
          <p:nvPr/>
        </p:nvSpPr>
        <p:spPr bwMode="auto">
          <a:xfrm>
            <a:off x="624979" y="1348396"/>
            <a:ext cx="455090" cy="346248"/>
          </a:xfrm>
          <a:custGeom>
            <a:avLst/>
            <a:gdLst>
              <a:gd name="T0" fmla="*/ 4 w 290"/>
              <a:gd name="T1" fmla="*/ 131 h 213"/>
              <a:gd name="T2" fmla="*/ 4 w 290"/>
              <a:gd name="T3" fmla="*/ 115 h 213"/>
              <a:gd name="T4" fmla="*/ 33 w 290"/>
              <a:gd name="T5" fmla="*/ 86 h 213"/>
              <a:gd name="T6" fmla="*/ 49 w 290"/>
              <a:gd name="T7" fmla="*/ 86 h 213"/>
              <a:gd name="T8" fmla="*/ 96 w 290"/>
              <a:gd name="T9" fmla="*/ 133 h 213"/>
              <a:gd name="T10" fmla="*/ 113 w 290"/>
              <a:gd name="T11" fmla="*/ 133 h 213"/>
              <a:gd name="T12" fmla="*/ 241 w 290"/>
              <a:gd name="T13" fmla="*/ 4 h 213"/>
              <a:gd name="T14" fmla="*/ 257 w 290"/>
              <a:gd name="T15" fmla="*/ 4 h 213"/>
              <a:gd name="T16" fmla="*/ 286 w 290"/>
              <a:gd name="T17" fmla="*/ 33 h 213"/>
              <a:gd name="T18" fmla="*/ 286 w 290"/>
              <a:gd name="T19" fmla="*/ 49 h 213"/>
              <a:gd name="T20" fmla="*/ 130 w 290"/>
              <a:gd name="T21" fmla="*/ 205 h 213"/>
              <a:gd name="T22" fmla="*/ 111 w 290"/>
              <a:gd name="T23" fmla="*/ 213 h 213"/>
              <a:gd name="T24" fmla="*/ 97 w 290"/>
              <a:gd name="T25" fmla="*/ 213 h 213"/>
              <a:gd name="T26" fmla="*/ 78 w 290"/>
              <a:gd name="T27" fmla="*/ 205 h 213"/>
              <a:gd name="T28" fmla="*/ 4 w 290"/>
              <a:gd name="T29"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rgbClr val="202A36"/>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33" name="组合 32">
            <a:extLst>
              <a:ext uri="{FF2B5EF4-FFF2-40B4-BE49-F238E27FC236}">
                <a16:creationId xmlns:a16="http://schemas.microsoft.com/office/drawing/2014/main" xmlns="" id="{9D67F7B8-5335-4FF4-A07B-CF91BCF59F6C}"/>
              </a:ext>
            </a:extLst>
          </p:cNvPr>
          <p:cNvGrpSpPr/>
          <p:nvPr/>
        </p:nvGrpSpPr>
        <p:grpSpPr>
          <a:xfrm>
            <a:off x="552971" y="2798023"/>
            <a:ext cx="548332" cy="414953"/>
            <a:chOff x="3357563" y="5657851"/>
            <a:chExt cx="176213" cy="133350"/>
          </a:xfrm>
          <a:solidFill>
            <a:srgbClr val="FBC301"/>
          </a:solidFill>
        </p:grpSpPr>
        <p:sp>
          <p:nvSpPr>
            <p:cNvPr id="34" name="Rectangle 494">
              <a:extLst>
                <a:ext uri="{FF2B5EF4-FFF2-40B4-BE49-F238E27FC236}">
                  <a16:creationId xmlns:a16="http://schemas.microsoft.com/office/drawing/2014/main" xmlns="" id="{6CC30282-A887-40CB-B661-FB5111D455CE}"/>
                </a:ext>
              </a:extLst>
            </p:cNvPr>
            <p:cNvSpPr>
              <a:spLocks noChangeArrowheads="1"/>
            </p:cNvSpPr>
            <p:nvPr/>
          </p:nvSpPr>
          <p:spPr bwMode="auto">
            <a:xfrm>
              <a:off x="3389313" y="5734051"/>
              <a:ext cx="142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495">
              <a:extLst>
                <a:ext uri="{FF2B5EF4-FFF2-40B4-BE49-F238E27FC236}">
                  <a16:creationId xmlns:a16="http://schemas.microsoft.com/office/drawing/2014/main" xmlns="" id="{C9218E52-3356-4ED0-A47E-102F692BDC3B}"/>
                </a:ext>
              </a:extLst>
            </p:cNvPr>
            <p:cNvSpPr>
              <a:spLocks noChangeArrowheads="1"/>
            </p:cNvSpPr>
            <p:nvPr/>
          </p:nvSpPr>
          <p:spPr bwMode="auto">
            <a:xfrm>
              <a:off x="3414713" y="5699126"/>
              <a:ext cx="14288"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496">
              <a:extLst>
                <a:ext uri="{FF2B5EF4-FFF2-40B4-BE49-F238E27FC236}">
                  <a16:creationId xmlns:a16="http://schemas.microsoft.com/office/drawing/2014/main" xmlns="" id="{D62464A8-7D79-44D8-9CBA-80065763D31E}"/>
                </a:ext>
              </a:extLst>
            </p:cNvPr>
            <p:cNvSpPr>
              <a:spLocks noChangeArrowheads="1"/>
            </p:cNvSpPr>
            <p:nvPr/>
          </p:nvSpPr>
          <p:spPr bwMode="auto">
            <a:xfrm>
              <a:off x="3438526" y="5713413"/>
              <a:ext cx="14288"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Rectangle 497">
              <a:extLst>
                <a:ext uri="{FF2B5EF4-FFF2-40B4-BE49-F238E27FC236}">
                  <a16:creationId xmlns:a16="http://schemas.microsoft.com/office/drawing/2014/main" xmlns="" id="{AB3DBE40-C934-4919-B9CD-6DC970551184}"/>
                </a:ext>
              </a:extLst>
            </p:cNvPr>
            <p:cNvSpPr>
              <a:spLocks noChangeArrowheads="1"/>
            </p:cNvSpPr>
            <p:nvPr/>
          </p:nvSpPr>
          <p:spPr bwMode="auto">
            <a:xfrm>
              <a:off x="3463926" y="5748338"/>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Rectangle 498">
              <a:extLst>
                <a:ext uri="{FF2B5EF4-FFF2-40B4-BE49-F238E27FC236}">
                  <a16:creationId xmlns:a16="http://schemas.microsoft.com/office/drawing/2014/main" xmlns="" id="{05170425-3C0A-4A51-A503-64C648AD77AD}"/>
                </a:ext>
              </a:extLst>
            </p:cNvPr>
            <p:cNvSpPr>
              <a:spLocks noChangeArrowheads="1"/>
            </p:cNvSpPr>
            <p:nvPr/>
          </p:nvSpPr>
          <p:spPr bwMode="auto">
            <a:xfrm>
              <a:off x="3487738" y="5686426"/>
              <a:ext cx="15875"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99">
              <a:extLst>
                <a:ext uri="{FF2B5EF4-FFF2-40B4-BE49-F238E27FC236}">
                  <a16:creationId xmlns:a16="http://schemas.microsoft.com/office/drawing/2014/main" xmlns="" id="{900EB648-62BF-42AC-841A-7A5D0C541223}"/>
                </a:ext>
              </a:extLst>
            </p:cNvPr>
            <p:cNvSpPr>
              <a:spLocks noEditPoints="1"/>
            </p:cNvSpPr>
            <p:nvPr/>
          </p:nvSpPr>
          <p:spPr bwMode="auto">
            <a:xfrm>
              <a:off x="3357563" y="5657851"/>
              <a:ext cx="176213" cy="133350"/>
            </a:xfrm>
            <a:custGeom>
              <a:avLst/>
              <a:gdLst>
                <a:gd name="T0" fmla="*/ 0 w 111"/>
                <a:gd name="T1" fmla="*/ 0 h 84"/>
                <a:gd name="T2" fmla="*/ 0 w 111"/>
                <a:gd name="T3" fmla="*/ 84 h 84"/>
                <a:gd name="T4" fmla="*/ 111 w 111"/>
                <a:gd name="T5" fmla="*/ 84 h 84"/>
                <a:gd name="T6" fmla="*/ 111 w 111"/>
                <a:gd name="T7" fmla="*/ 0 h 84"/>
                <a:gd name="T8" fmla="*/ 0 w 111"/>
                <a:gd name="T9" fmla="*/ 0 h 84"/>
                <a:gd name="T10" fmla="*/ 102 w 111"/>
                <a:gd name="T11" fmla="*/ 74 h 84"/>
                <a:gd name="T12" fmla="*/ 10 w 111"/>
                <a:gd name="T13" fmla="*/ 74 h 84"/>
                <a:gd name="T14" fmla="*/ 10 w 111"/>
                <a:gd name="T15" fmla="*/ 10 h 84"/>
                <a:gd name="T16" fmla="*/ 102 w 111"/>
                <a:gd name="T17" fmla="*/ 10 h 84"/>
                <a:gd name="T18" fmla="*/ 102 w 111"/>
                <a:gd name="T19"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0" y="0"/>
                  </a:moveTo>
                  <a:lnTo>
                    <a:pt x="0" y="84"/>
                  </a:lnTo>
                  <a:lnTo>
                    <a:pt x="111" y="84"/>
                  </a:lnTo>
                  <a:lnTo>
                    <a:pt x="111" y="0"/>
                  </a:lnTo>
                  <a:lnTo>
                    <a:pt x="0" y="0"/>
                  </a:lnTo>
                  <a:close/>
                  <a:moveTo>
                    <a:pt x="102" y="74"/>
                  </a:moveTo>
                  <a:lnTo>
                    <a:pt x="10" y="74"/>
                  </a:lnTo>
                  <a:lnTo>
                    <a:pt x="10" y="10"/>
                  </a:lnTo>
                  <a:lnTo>
                    <a:pt x="102" y="10"/>
                  </a:lnTo>
                  <a:lnTo>
                    <a:pt x="10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Freeform 103">
            <a:extLst>
              <a:ext uri="{FF2B5EF4-FFF2-40B4-BE49-F238E27FC236}">
                <a16:creationId xmlns:a16="http://schemas.microsoft.com/office/drawing/2014/main" xmlns="" id="{B02C5F66-AD46-4D0B-B015-B2C255FBEA8A}"/>
              </a:ext>
            </a:extLst>
          </p:cNvPr>
          <p:cNvSpPr>
            <a:spLocks noEditPoints="1"/>
          </p:cNvSpPr>
          <p:nvPr/>
        </p:nvSpPr>
        <p:spPr bwMode="auto">
          <a:xfrm>
            <a:off x="614758" y="4558928"/>
            <a:ext cx="454248" cy="454248"/>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52 w 288"/>
              <a:gd name="T11" fmla="*/ 144 h 288"/>
              <a:gd name="T12" fmla="*/ 232 w 288"/>
              <a:gd name="T13" fmla="*/ 207 h 288"/>
              <a:gd name="T14" fmla="*/ 82 w 288"/>
              <a:gd name="T15" fmla="*/ 56 h 288"/>
              <a:gd name="T16" fmla="*/ 144 w 288"/>
              <a:gd name="T17" fmla="*/ 36 h 288"/>
              <a:gd name="T18" fmla="*/ 252 w 288"/>
              <a:gd name="T19" fmla="*/ 144 h 288"/>
              <a:gd name="T20" fmla="*/ 36 w 288"/>
              <a:gd name="T21" fmla="*/ 144 h 288"/>
              <a:gd name="T22" fmla="*/ 56 w 288"/>
              <a:gd name="T23" fmla="*/ 81 h 288"/>
              <a:gd name="T24" fmla="*/ 207 w 288"/>
              <a:gd name="T25" fmla="*/ 232 h 288"/>
              <a:gd name="T26" fmla="*/ 144 w 288"/>
              <a:gd name="T27" fmla="*/ 252 h 288"/>
              <a:gd name="T28" fmla="*/ 36 w 288"/>
              <a:gd name="T2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52" y="144"/>
                </a:moveTo>
                <a:cubicBezTo>
                  <a:pt x="252" y="167"/>
                  <a:pt x="245" y="189"/>
                  <a:pt x="232" y="207"/>
                </a:cubicBezTo>
                <a:cubicBezTo>
                  <a:pt x="82" y="56"/>
                  <a:pt x="82" y="56"/>
                  <a:pt x="82" y="56"/>
                </a:cubicBezTo>
                <a:cubicBezTo>
                  <a:pt x="99" y="44"/>
                  <a:pt x="121" y="36"/>
                  <a:pt x="144" y="36"/>
                </a:cubicBezTo>
                <a:cubicBezTo>
                  <a:pt x="204" y="36"/>
                  <a:pt x="252" y="85"/>
                  <a:pt x="252" y="144"/>
                </a:cubicBezTo>
                <a:close/>
                <a:moveTo>
                  <a:pt x="36" y="144"/>
                </a:moveTo>
                <a:cubicBezTo>
                  <a:pt x="36" y="121"/>
                  <a:pt x="44" y="99"/>
                  <a:pt x="56" y="81"/>
                </a:cubicBezTo>
                <a:cubicBezTo>
                  <a:pt x="207" y="232"/>
                  <a:pt x="207" y="232"/>
                  <a:pt x="207" y="232"/>
                </a:cubicBezTo>
                <a:cubicBezTo>
                  <a:pt x="189" y="245"/>
                  <a:pt x="167" y="252"/>
                  <a:pt x="144" y="252"/>
                </a:cubicBezTo>
                <a:cubicBezTo>
                  <a:pt x="84" y="252"/>
                  <a:pt x="36" y="204"/>
                  <a:pt x="36" y="144"/>
                </a:cubicBezTo>
                <a:close/>
              </a:path>
            </a:pathLst>
          </a:custGeom>
          <a:solidFill>
            <a:srgbClr val="34495E"/>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986672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0-#ppt_w/2"/>
                                          </p:val>
                                        </p:tav>
                                        <p:tav tm="100000">
                                          <p:val>
                                            <p:strVal val="#ppt_x"/>
                                          </p:val>
                                        </p:tav>
                                      </p:tavLst>
                                    </p:anim>
                                    <p:anim calcmode="lin" valueType="num">
                                      <p:cBhvr additive="base">
                                        <p:cTn id="13" dur="500" fill="hold"/>
                                        <p:tgtEl>
                                          <p:spTgt spid="3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17" dur="750"/>
                                        <p:tgtEl>
                                          <p:spTgt spid="27">
                                            <p:txEl>
                                              <p:pRg st="0" end="0"/>
                                            </p:txEl>
                                          </p:spTgt>
                                        </p:tgtEl>
                                      </p:cBhvr>
                                    </p:animEffect>
                                  </p:childTnLst>
                                </p:cTn>
                              </p:par>
                            </p:childTnLst>
                          </p:cTn>
                        </p:par>
                        <p:par>
                          <p:cTn id="18" fill="hold">
                            <p:stCondLst>
                              <p:cond delay="1250"/>
                            </p:stCondLst>
                            <p:childTnLst>
                              <p:par>
                                <p:cTn id="19" presetID="2" presetClass="entr" presetSubtype="8"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childTnLst>
                          </p:cTn>
                        </p:par>
                        <p:par>
                          <p:cTn id="23" fill="hold">
                            <p:stCondLst>
                              <p:cond delay="1750"/>
                            </p:stCondLst>
                            <p:childTnLst>
                              <p:par>
                                <p:cTn id="24" presetID="14" presetClass="entr" presetSubtype="10" fill="hold" grpId="0" nodeType="afterEffect">
                                  <p:stCondLst>
                                    <p:cond delay="0"/>
                                  </p:stCondLst>
                                  <p:childTnLst>
                                    <p:set>
                                      <p:cBhvr>
                                        <p:cTn id="25" dur="1" fill="hold">
                                          <p:stCondLst>
                                            <p:cond delay="0"/>
                                          </p:stCondLst>
                                        </p:cTn>
                                        <p:tgtEl>
                                          <p:spTgt spid="27">
                                            <p:txEl>
                                              <p:pRg st="2" end="2"/>
                                            </p:txEl>
                                          </p:spTgt>
                                        </p:tgtEl>
                                        <p:attrNameLst>
                                          <p:attrName>style.visibility</p:attrName>
                                        </p:attrNameLst>
                                      </p:cBhvr>
                                      <p:to>
                                        <p:strVal val="visible"/>
                                      </p:to>
                                    </p:set>
                                    <p:animEffect transition="in" filter="randombar(horizontal)">
                                      <p:cBhvr>
                                        <p:cTn id="26" dur="750"/>
                                        <p:tgtEl>
                                          <p:spTgt spid="27">
                                            <p:txEl>
                                              <p:pRg st="2" end="2"/>
                                            </p:txEl>
                                          </p:spTgt>
                                        </p:tgtEl>
                                      </p:cBhvr>
                                    </p:animEffect>
                                  </p:childTnLst>
                                </p:cTn>
                              </p:par>
                            </p:childTnLst>
                          </p:cTn>
                        </p:par>
                        <p:par>
                          <p:cTn id="27" fill="hold">
                            <p:stCondLst>
                              <p:cond delay="2500"/>
                            </p:stCondLst>
                            <p:childTnLst>
                              <p:par>
                                <p:cTn id="28" presetID="2" presetClass="entr" presetSubtype="8" fill="hold" grpId="0" nodeType="after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additive="base">
                                        <p:cTn id="30" dur="500" fill="hold"/>
                                        <p:tgtEl>
                                          <p:spTgt spid="58"/>
                                        </p:tgtEl>
                                        <p:attrNameLst>
                                          <p:attrName>ppt_x</p:attrName>
                                        </p:attrNameLst>
                                      </p:cBhvr>
                                      <p:tavLst>
                                        <p:tav tm="0">
                                          <p:val>
                                            <p:strVal val="0-#ppt_w/2"/>
                                          </p:val>
                                        </p:tav>
                                        <p:tav tm="100000">
                                          <p:val>
                                            <p:strVal val="#ppt_x"/>
                                          </p:val>
                                        </p:tav>
                                      </p:tavLst>
                                    </p:anim>
                                    <p:anim calcmode="lin" valueType="num">
                                      <p:cBhvr additive="base">
                                        <p:cTn id="31" dur="500" fill="hold"/>
                                        <p:tgtEl>
                                          <p:spTgt spid="58"/>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14" presetClass="entr" presetSubtype="10" fill="hold" grpId="0" nodeType="afterEffect">
                                  <p:stCondLst>
                                    <p:cond delay="0"/>
                                  </p:stCondLst>
                                  <p:childTnLst>
                                    <p:set>
                                      <p:cBhvr>
                                        <p:cTn id="34" dur="1" fill="hold">
                                          <p:stCondLst>
                                            <p:cond delay="0"/>
                                          </p:stCondLst>
                                        </p:cTn>
                                        <p:tgtEl>
                                          <p:spTgt spid="27">
                                            <p:txEl>
                                              <p:pRg st="4" end="4"/>
                                            </p:txEl>
                                          </p:spTgt>
                                        </p:tgtEl>
                                        <p:attrNameLst>
                                          <p:attrName>style.visibility</p:attrName>
                                        </p:attrNameLst>
                                      </p:cBhvr>
                                      <p:to>
                                        <p:strVal val="visible"/>
                                      </p:to>
                                    </p:set>
                                    <p:animEffect transition="in" filter="randombar(horizontal)">
                                      <p:cBhvr>
                                        <p:cTn id="35" dur="750"/>
                                        <p:tgtEl>
                                          <p:spTgt spid="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32" grpId="0" animBg="1"/>
      <p:bldP spid="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ARDL model</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47"/>
          <p:cNvSpPr>
            <a:spLocks noChangeArrowheads="1"/>
          </p:cNvSpPr>
          <p:nvPr/>
        </p:nvSpPr>
        <p:spPr bwMode="auto">
          <a:xfrm>
            <a:off x="1503748" y="1788814"/>
            <a:ext cx="4353717" cy="447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dirty="0">
                <a:solidFill>
                  <a:srgbClr val="34495E"/>
                </a:solidFill>
                <a:latin typeface="微软雅黑" pitchFamily="34" charset="-122"/>
                <a:ea typeface="微软雅黑" pitchFamily="34" charset="-122"/>
                <a:sym typeface="微软雅黑" pitchFamily="34" charset="-122"/>
              </a:rPr>
              <a:t>After the estimation of the lag numbers of ARDL model, the serial correlation LM test is used to detect whether there is any serial correlation for residuals;</a:t>
            </a:r>
          </a:p>
          <a:p>
            <a:pPr>
              <a:lnSpc>
                <a:spcPct val="130000"/>
              </a:lnSpc>
              <a:spcBef>
                <a:spcPct val="0"/>
              </a:spcBef>
            </a:pPr>
            <a:endParaRPr lang="en-US" altLang="zh-CN" dirty="0">
              <a:solidFill>
                <a:srgbClr val="34495E"/>
              </a:solidFill>
              <a:latin typeface="微软雅黑" pitchFamily="34" charset="-122"/>
              <a:ea typeface="微软雅黑" pitchFamily="34" charset="-122"/>
              <a:sym typeface="微软雅黑" pitchFamily="34" charset="-122"/>
            </a:endParaRPr>
          </a:p>
          <a:p>
            <a:pPr>
              <a:lnSpc>
                <a:spcPct val="130000"/>
              </a:lnSpc>
              <a:spcBef>
                <a:spcPct val="0"/>
              </a:spcBef>
            </a:pPr>
            <a:r>
              <a:rPr lang="en-US" altLang="zh-CN" dirty="0">
                <a:solidFill>
                  <a:srgbClr val="34495E"/>
                </a:solidFill>
                <a:latin typeface="微软雅黑" pitchFamily="34" charset="-122"/>
                <a:ea typeface="微软雅黑" pitchFamily="34" charset="-122"/>
                <a:sym typeface="微软雅黑" pitchFamily="34" charset="-122"/>
              </a:rPr>
              <a:t>The F-statistic is about </a:t>
            </a:r>
            <a:r>
              <a:rPr lang="en-US" altLang="zh-CN" sz="2000" b="1" dirty="0">
                <a:solidFill>
                  <a:srgbClr val="FBC301"/>
                </a:solidFill>
                <a:latin typeface="微软雅黑" pitchFamily="34" charset="-122"/>
                <a:ea typeface="微软雅黑" pitchFamily="34" charset="-122"/>
                <a:sym typeface="微软雅黑" pitchFamily="34" charset="-122"/>
              </a:rPr>
              <a:t>0.45</a:t>
            </a:r>
            <a:r>
              <a:rPr lang="en-US" altLang="zh-CN" dirty="0">
                <a:solidFill>
                  <a:srgbClr val="34495E"/>
                </a:solidFill>
                <a:latin typeface="微软雅黑" pitchFamily="34" charset="-122"/>
                <a:ea typeface="微软雅黑" pitchFamily="34" charset="-122"/>
                <a:sym typeface="微软雅黑" pitchFamily="34" charset="-122"/>
              </a:rPr>
              <a:t> and the F-statistic for degree of freedom to </a:t>
            </a:r>
            <a:r>
              <a:rPr lang="en-US" altLang="zh-CN" sz="2000" b="1" dirty="0">
                <a:solidFill>
                  <a:srgbClr val="34495E"/>
                </a:solidFill>
                <a:latin typeface="微软雅黑" pitchFamily="34" charset="-122"/>
                <a:ea typeface="微软雅黑" pitchFamily="34" charset="-122"/>
                <a:sym typeface="微软雅黑" pitchFamily="34" charset="-122"/>
              </a:rPr>
              <a:t>83</a:t>
            </a:r>
            <a:r>
              <a:rPr lang="en-US" altLang="zh-CN" dirty="0">
                <a:solidFill>
                  <a:srgbClr val="34495E"/>
                </a:solidFill>
                <a:latin typeface="微软雅黑" pitchFamily="34" charset="-122"/>
                <a:ea typeface="微软雅黑" pitchFamily="34" charset="-122"/>
                <a:sym typeface="微软雅黑" pitchFamily="34" charset="-122"/>
              </a:rPr>
              <a:t> and lag times to two is about </a:t>
            </a:r>
            <a:r>
              <a:rPr lang="en-US" altLang="zh-CN" sz="2000" b="1" dirty="0">
                <a:solidFill>
                  <a:srgbClr val="FBC301"/>
                </a:solidFill>
                <a:latin typeface="微软雅黑" pitchFamily="34" charset="-122"/>
                <a:ea typeface="微软雅黑" pitchFamily="34" charset="-122"/>
                <a:sym typeface="微软雅黑" pitchFamily="34" charset="-122"/>
              </a:rPr>
              <a:t>3.11</a:t>
            </a:r>
            <a:r>
              <a:rPr lang="en-US" altLang="zh-CN" dirty="0">
                <a:solidFill>
                  <a:srgbClr val="34495E"/>
                </a:solidFill>
                <a:latin typeface="微软雅黑" pitchFamily="34" charset="-122"/>
                <a:ea typeface="微软雅黑" pitchFamily="34" charset="-122"/>
                <a:sym typeface="微软雅黑" pitchFamily="34" charset="-122"/>
              </a:rPr>
              <a:t>. F-value is about </a:t>
            </a:r>
            <a:r>
              <a:rPr lang="en-US" altLang="zh-CN" sz="2000" b="1" dirty="0">
                <a:solidFill>
                  <a:srgbClr val="34495E"/>
                </a:solidFill>
                <a:latin typeface="微软雅黑" pitchFamily="34" charset="-122"/>
                <a:ea typeface="微软雅黑" pitchFamily="34" charset="-122"/>
                <a:sym typeface="微软雅黑" pitchFamily="34" charset="-122"/>
              </a:rPr>
              <a:t>0.64</a:t>
            </a:r>
            <a:r>
              <a:rPr lang="en-US" altLang="zh-CN" dirty="0">
                <a:solidFill>
                  <a:srgbClr val="34495E"/>
                </a:solidFill>
                <a:latin typeface="微软雅黑" pitchFamily="34" charset="-122"/>
                <a:ea typeface="微软雅黑" pitchFamily="34" charset="-122"/>
                <a:sym typeface="微软雅黑" pitchFamily="34" charset="-122"/>
              </a:rPr>
              <a:t> which shows that the residual has </a:t>
            </a:r>
            <a:r>
              <a:rPr lang="en-US" altLang="zh-CN" b="1" dirty="0">
                <a:solidFill>
                  <a:srgbClr val="FBC301"/>
                </a:solidFill>
                <a:latin typeface="微软雅黑" pitchFamily="34" charset="-122"/>
                <a:ea typeface="微软雅黑" pitchFamily="34" charset="-122"/>
                <a:sym typeface="微软雅黑" pitchFamily="34" charset="-122"/>
              </a:rPr>
              <a:t>no serial correlation</a:t>
            </a:r>
            <a:r>
              <a:rPr lang="en-US" altLang="zh-CN" dirty="0">
                <a:solidFill>
                  <a:srgbClr val="34495E"/>
                </a:solidFill>
                <a:latin typeface="微软雅黑" pitchFamily="34" charset="-122"/>
                <a:ea typeface="微软雅黑" pitchFamily="34" charset="-122"/>
                <a:sym typeface="微软雅黑" pitchFamily="34" charset="-122"/>
              </a:rPr>
              <a:t>.</a:t>
            </a:r>
          </a:p>
        </p:txBody>
      </p:sp>
      <p:grpSp>
        <p:nvGrpSpPr>
          <p:cNvPr id="40" name="组合 39">
            <a:extLst>
              <a:ext uri="{FF2B5EF4-FFF2-40B4-BE49-F238E27FC236}">
                <a16:creationId xmlns:a16="http://schemas.microsoft.com/office/drawing/2014/main" xmlns="" id="{F38B372F-B1DC-4448-A0DB-6C25895BC355}"/>
              </a:ext>
            </a:extLst>
          </p:cNvPr>
          <p:cNvGrpSpPr/>
          <p:nvPr/>
        </p:nvGrpSpPr>
        <p:grpSpPr>
          <a:xfrm>
            <a:off x="9399288" y="194010"/>
            <a:ext cx="2530947" cy="335507"/>
            <a:chOff x="9702184" y="187549"/>
            <a:chExt cx="2228051" cy="335507"/>
          </a:xfrm>
        </p:grpSpPr>
        <p:grpSp>
          <p:nvGrpSpPr>
            <p:cNvPr id="41" name="组合 40">
              <a:extLst>
                <a:ext uri="{FF2B5EF4-FFF2-40B4-BE49-F238E27FC236}">
                  <a16:creationId xmlns:a16="http://schemas.microsoft.com/office/drawing/2014/main" xmlns="" id="{5179EFE1-3B75-4666-A57A-67FD80C5FCC6}"/>
                </a:ext>
              </a:extLst>
            </p:cNvPr>
            <p:cNvGrpSpPr/>
            <p:nvPr/>
          </p:nvGrpSpPr>
          <p:grpSpPr>
            <a:xfrm>
              <a:off x="9714117" y="187549"/>
              <a:ext cx="2216118" cy="335507"/>
              <a:chOff x="9714117" y="187549"/>
              <a:chExt cx="2216118" cy="335507"/>
            </a:xfrm>
          </p:grpSpPr>
          <p:sp>
            <p:nvSpPr>
              <p:cNvPr id="44" name="矩形 43">
                <a:extLst>
                  <a:ext uri="{FF2B5EF4-FFF2-40B4-BE49-F238E27FC236}">
                    <a16:creationId xmlns:a16="http://schemas.microsoft.com/office/drawing/2014/main" xmlns="" id="{E3F101B8-0957-45BB-A52D-3BC99D818EC2}"/>
                  </a:ext>
                </a:extLst>
              </p:cNvPr>
              <p:cNvSpPr/>
              <p:nvPr/>
            </p:nvSpPr>
            <p:spPr>
              <a:xfrm>
                <a:off x="9714117" y="187549"/>
                <a:ext cx="1075093"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268C57F2-B98C-4D1F-BDA7-EF6429486C4C}"/>
                  </a:ext>
                </a:extLst>
              </p:cNvPr>
              <p:cNvSpPr/>
              <p:nvPr/>
            </p:nvSpPr>
            <p:spPr>
              <a:xfrm>
                <a:off x="10789210" y="187549"/>
                <a:ext cx="1141025"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0FE2BE5F-F413-46D1-8156-447AC8A82DF6}"/>
                </a:ext>
              </a:extLst>
            </p:cNvPr>
            <p:cNvSpPr txBox="1"/>
            <p:nvPr/>
          </p:nvSpPr>
          <p:spPr>
            <a:xfrm>
              <a:off x="9702184" y="212410"/>
              <a:ext cx="1046878"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Three</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E107D60E-5CD7-4FF6-BADF-B306912E79E4}"/>
                </a:ext>
              </a:extLst>
            </p:cNvPr>
            <p:cNvSpPr txBox="1"/>
            <p:nvPr/>
          </p:nvSpPr>
          <p:spPr>
            <a:xfrm>
              <a:off x="10829357" y="227623"/>
              <a:ext cx="96796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Result</a:t>
              </a:r>
              <a:endParaRPr lang="zh-CN" altLang="en-US" sz="1400" b="1" dirty="0">
                <a:solidFill>
                  <a:schemeClr val="bg1"/>
                </a:solidFill>
                <a:latin typeface="微软雅黑" pitchFamily="34" charset="-122"/>
                <a:ea typeface="微软雅黑" pitchFamily="34" charset="-122"/>
              </a:endParaRPr>
            </a:p>
          </p:txBody>
        </p:sp>
      </p:grpSp>
      <p:grpSp>
        <p:nvGrpSpPr>
          <p:cNvPr id="48" name="组合 47">
            <a:extLst>
              <a:ext uri="{FF2B5EF4-FFF2-40B4-BE49-F238E27FC236}">
                <a16:creationId xmlns:a16="http://schemas.microsoft.com/office/drawing/2014/main" xmlns="" id="{3951395E-0D97-4120-A7FD-B959DDEB5FFA}"/>
              </a:ext>
            </a:extLst>
          </p:cNvPr>
          <p:cNvGrpSpPr>
            <a:grpSpLocks noChangeAspect="1"/>
          </p:cNvGrpSpPr>
          <p:nvPr/>
        </p:nvGrpSpPr>
        <p:grpSpPr>
          <a:xfrm>
            <a:off x="330916" y="199584"/>
            <a:ext cx="310767" cy="266579"/>
            <a:chOff x="5084763" y="971548"/>
            <a:chExt cx="323865" cy="277813"/>
          </a:xfrm>
          <a:solidFill>
            <a:schemeClr val="bg1"/>
          </a:solidFill>
        </p:grpSpPr>
        <p:sp>
          <p:nvSpPr>
            <p:cNvPr id="49" name="Freeform 301">
              <a:extLst>
                <a:ext uri="{FF2B5EF4-FFF2-40B4-BE49-F238E27FC236}">
                  <a16:creationId xmlns:a16="http://schemas.microsoft.com/office/drawing/2014/main" xmlns="" id="{8ECC0443-B2C3-4A45-9DCE-D5794A6C272E}"/>
                </a:ext>
              </a:extLst>
            </p:cNvPr>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0" name="Freeform 302">
              <a:extLst>
                <a:ext uri="{FF2B5EF4-FFF2-40B4-BE49-F238E27FC236}">
                  <a16:creationId xmlns:a16="http://schemas.microsoft.com/office/drawing/2014/main" xmlns="" id="{1C0B99B7-FF31-4555-834D-60EF45165FE7}"/>
                </a:ext>
              </a:extLst>
            </p:cNvPr>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1" name="Freeform 303">
              <a:extLst>
                <a:ext uri="{FF2B5EF4-FFF2-40B4-BE49-F238E27FC236}">
                  <a16:creationId xmlns:a16="http://schemas.microsoft.com/office/drawing/2014/main" xmlns="" id="{5C7C7517-B112-40DD-BF06-552E6C33D177}"/>
                </a:ext>
              </a:extLst>
            </p:cNvPr>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cxnSp>
        <p:nvCxnSpPr>
          <p:cNvPr id="5" name="直接连接符 4">
            <a:extLst>
              <a:ext uri="{FF2B5EF4-FFF2-40B4-BE49-F238E27FC236}">
                <a16:creationId xmlns:a16="http://schemas.microsoft.com/office/drawing/2014/main" xmlns="" id="{6B110A85-794A-40FD-8717-867045B17003}"/>
              </a:ext>
            </a:extLst>
          </p:cNvPr>
          <p:cNvCxnSpPr>
            <a:cxnSpLocks/>
          </p:cNvCxnSpPr>
          <p:nvPr/>
        </p:nvCxnSpPr>
        <p:spPr>
          <a:xfrm flipV="1">
            <a:off x="6097587" y="1498826"/>
            <a:ext cx="0" cy="4148380"/>
          </a:xfrm>
          <a:prstGeom prst="line">
            <a:avLst/>
          </a:prstGeom>
          <a:ln w="38100">
            <a:solidFill>
              <a:srgbClr val="34495E"/>
            </a:solidFill>
          </a:ln>
        </p:spPr>
        <p:style>
          <a:lnRef idx="1">
            <a:schemeClr val="accent1"/>
          </a:lnRef>
          <a:fillRef idx="0">
            <a:schemeClr val="accent1"/>
          </a:fillRef>
          <a:effectRef idx="0">
            <a:schemeClr val="accent1"/>
          </a:effectRef>
          <a:fontRef idx="minor">
            <a:schemeClr val="tx1"/>
          </a:fontRef>
        </p:style>
      </p:cxnSp>
      <p:pic>
        <p:nvPicPr>
          <p:cNvPr id="30" name="图片 29" descr="屏幕快照%202018-04-06%20上午7.18.01.png">
            <a:extLst>
              <a:ext uri="{FF2B5EF4-FFF2-40B4-BE49-F238E27FC236}">
                <a16:creationId xmlns:a16="http://schemas.microsoft.com/office/drawing/2014/main" xmlns="" id="{90996170-91B9-4A56-87EB-42EF152A50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41604" y="2060851"/>
            <a:ext cx="5471552" cy="3240358"/>
          </a:xfrm>
          <a:prstGeom prst="rect">
            <a:avLst/>
          </a:prstGeom>
          <a:noFill/>
          <a:ln>
            <a:noFill/>
          </a:ln>
        </p:spPr>
      </p:pic>
      <p:sp>
        <p:nvSpPr>
          <p:cNvPr id="35" name="矩形 3">
            <a:extLst>
              <a:ext uri="{FF2B5EF4-FFF2-40B4-BE49-F238E27FC236}">
                <a16:creationId xmlns:a16="http://schemas.microsoft.com/office/drawing/2014/main" xmlns="" id="{1088A653-A202-4D0F-A0B6-852E20508438}"/>
              </a:ext>
            </a:extLst>
          </p:cNvPr>
          <p:cNvSpPr>
            <a:spLocks noChangeArrowheads="1"/>
          </p:cNvSpPr>
          <p:nvPr/>
        </p:nvSpPr>
        <p:spPr bwMode="auto">
          <a:xfrm>
            <a:off x="841003" y="1185355"/>
            <a:ext cx="3378218"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sz="20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Serial correlation LM test</a:t>
            </a:r>
          </a:p>
        </p:txBody>
      </p:sp>
      <p:sp>
        <p:nvSpPr>
          <p:cNvPr id="36" name="矩形 35">
            <a:extLst>
              <a:ext uri="{FF2B5EF4-FFF2-40B4-BE49-F238E27FC236}">
                <a16:creationId xmlns:a16="http://schemas.microsoft.com/office/drawing/2014/main" xmlns="" id="{7FDBBFC0-8D6E-4E38-97F0-BE73BA56D338}"/>
              </a:ext>
            </a:extLst>
          </p:cNvPr>
          <p:cNvSpPr/>
          <p:nvPr/>
        </p:nvSpPr>
        <p:spPr>
          <a:xfrm>
            <a:off x="900126" y="1496105"/>
            <a:ext cx="660854" cy="66269"/>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xmlns="" id="{2EE480BA-B3E7-4663-B911-ADBB07245D92}"/>
              </a:ext>
            </a:extLst>
          </p:cNvPr>
          <p:cNvSpPr/>
          <p:nvPr/>
        </p:nvSpPr>
        <p:spPr>
          <a:xfrm>
            <a:off x="1593957" y="1496105"/>
            <a:ext cx="2592287" cy="66270"/>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Freeform 67">
            <a:extLst>
              <a:ext uri="{FF2B5EF4-FFF2-40B4-BE49-F238E27FC236}">
                <a16:creationId xmlns:a16="http://schemas.microsoft.com/office/drawing/2014/main" xmlns="" id="{387C3B3C-5807-49AC-AFE7-C411B7AB2A1A}"/>
              </a:ext>
            </a:extLst>
          </p:cNvPr>
          <p:cNvSpPr>
            <a:spLocks noEditPoints="1"/>
          </p:cNvSpPr>
          <p:nvPr/>
        </p:nvSpPr>
        <p:spPr bwMode="auto">
          <a:xfrm>
            <a:off x="878571" y="1848847"/>
            <a:ext cx="562967" cy="280730"/>
          </a:xfrm>
          <a:custGeom>
            <a:avLst/>
            <a:gdLst>
              <a:gd name="T0" fmla="*/ 144 w 287"/>
              <a:gd name="T1" fmla="*/ 0 h 159"/>
              <a:gd name="T2" fmla="*/ 0 w 287"/>
              <a:gd name="T3" fmla="*/ 78 h 159"/>
              <a:gd name="T4" fmla="*/ 0 w 287"/>
              <a:gd name="T5" fmla="*/ 81 h 159"/>
              <a:gd name="T6" fmla="*/ 144 w 287"/>
              <a:gd name="T7" fmla="*/ 159 h 159"/>
              <a:gd name="T8" fmla="*/ 287 w 287"/>
              <a:gd name="T9" fmla="*/ 81 h 159"/>
              <a:gd name="T10" fmla="*/ 287 w 287"/>
              <a:gd name="T11" fmla="*/ 78 h 159"/>
              <a:gd name="T12" fmla="*/ 144 w 287"/>
              <a:gd name="T13" fmla="*/ 0 h 159"/>
              <a:gd name="T14" fmla="*/ 143 w 287"/>
              <a:gd name="T15" fmla="*/ 128 h 159"/>
              <a:gd name="T16" fmla="*/ 96 w 287"/>
              <a:gd name="T17" fmla="*/ 81 h 159"/>
              <a:gd name="T18" fmla="*/ 143 w 287"/>
              <a:gd name="T19" fmla="*/ 33 h 159"/>
              <a:gd name="T20" fmla="*/ 191 w 287"/>
              <a:gd name="T21" fmla="*/ 81 h 159"/>
              <a:gd name="T22" fmla="*/ 143 w 287"/>
              <a:gd name="T23" fmla="*/ 12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7" h="159">
                <a:moveTo>
                  <a:pt x="144" y="0"/>
                </a:moveTo>
                <a:cubicBezTo>
                  <a:pt x="66" y="0"/>
                  <a:pt x="0" y="78"/>
                  <a:pt x="0" y="78"/>
                </a:cubicBezTo>
                <a:cubicBezTo>
                  <a:pt x="0" y="81"/>
                  <a:pt x="0" y="81"/>
                  <a:pt x="0" y="81"/>
                </a:cubicBezTo>
                <a:cubicBezTo>
                  <a:pt x="0" y="81"/>
                  <a:pt x="66" y="159"/>
                  <a:pt x="144" y="159"/>
                </a:cubicBezTo>
                <a:cubicBezTo>
                  <a:pt x="221" y="159"/>
                  <a:pt x="287" y="81"/>
                  <a:pt x="287" y="81"/>
                </a:cubicBezTo>
                <a:cubicBezTo>
                  <a:pt x="287" y="78"/>
                  <a:pt x="287" y="78"/>
                  <a:pt x="287" y="78"/>
                </a:cubicBezTo>
                <a:cubicBezTo>
                  <a:pt x="287" y="78"/>
                  <a:pt x="221" y="0"/>
                  <a:pt x="144" y="0"/>
                </a:cubicBezTo>
                <a:close/>
                <a:moveTo>
                  <a:pt x="143" y="128"/>
                </a:moveTo>
                <a:cubicBezTo>
                  <a:pt x="117" y="128"/>
                  <a:pt x="96" y="107"/>
                  <a:pt x="96" y="81"/>
                </a:cubicBezTo>
                <a:cubicBezTo>
                  <a:pt x="96" y="54"/>
                  <a:pt x="117" y="33"/>
                  <a:pt x="143" y="33"/>
                </a:cubicBezTo>
                <a:cubicBezTo>
                  <a:pt x="170" y="33"/>
                  <a:pt x="191" y="54"/>
                  <a:pt x="191" y="81"/>
                </a:cubicBezTo>
                <a:cubicBezTo>
                  <a:pt x="191" y="107"/>
                  <a:pt x="170" y="128"/>
                  <a:pt x="143" y="128"/>
                </a:cubicBezTo>
                <a:close/>
              </a:path>
            </a:pathLst>
          </a:custGeom>
          <a:solidFill>
            <a:srgbClr val="FBC30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86">
            <a:extLst>
              <a:ext uri="{FF2B5EF4-FFF2-40B4-BE49-F238E27FC236}">
                <a16:creationId xmlns:a16="http://schemas.microsoft.com/office/drawing/2014/main" xmlns="" id="{00C7D6F3-ED32-44BC-8997-24BA70FCC74A}"/>
              </a:ext>
            </a:extLst>
          </p:cNvPr>
          <p:cNvSpPr>
            <a:spLocks/>
          </p:cNvSpPr>
          <p:nvPr/>
        </p:nvSpPr>
        <p:spPr bwMode="auto">
          <a:xfrm>
            <a:off x="1057027" y="3861048"/>
            <a:ext cx="264988" cy="491007"/>
          </a:xfrm>
          <a:custGeom>
            <a:avLst/>
            <a:gdLst>
              <a:gd name="T0" fmla="*/ 84 w 84"/>
              <a:gd name="T1" fmla="*/ 24 h 156"/>
              <a:gd name="T2" fmla="*/ 84 w 84"/>
              <a:gd name="T3" fmla="*/ 114 h 156"/>
              <a:gd name="T4" fmla="*/ 42 w 84"/>
              <a:gd name="T5" fmla="*/ 156 h 156"/>
              <a:gd name="T6" fmla="*/ 0 w 84"/>
              <a:gd name="T7" fmla="*/ 114 h 156"/>
              <a:gd name="T8" fmla="*/ 0 w 84"/>
              <a:gd name="T9" fmla="*/ 30 h 156"/>
              <a:gd name="T10" fmla="*/ 4 w 84"/>
              <a:gd name="T11" fmla="*/ 15 h 156"/>
              <a:gd name="T12" fmla="*/ 30 w 84"/>
              <a:gd name="T13" fmla="*/ 0 h 156"/>
              <a:gd name="T14" fmla="*/ 56 w 84"/>
              <a:gd name="T15" fmla="*/ 15 h 156"/>
              <a:gd name="T16" fmla="*/ 60 w 84"/>
              <a:gd name="T17" fmla="*/ 30 h 156"/>
              <a:gd name="T18" fmla="*/ 60 w 84"/>
              <a:gd name="T19" fmla="*/ 108 h 156"/>
              <a:gd name="T20" fmla="*/ 42 w 84"/>
              <a:gd name="T21" fmla="*/ 126 h 156"/>
              <a:gd name="T22" fmla="*/ 24 w 84"/>
              <a:gd name="T23" fmla="*/ 108 h 156"/>
              <a:gd name="T24" fmla="*/ 24 w 84"/>
              <a:gd name="T25" fmla="*/ 54 h 156"/>
              <a:gd name="T26" fmla="*/ 30 w 84"/>
              <a:gd name="T27" fmla="*/ 48 h 156"/>
              <a:gd name="T28" fmla="*/ 36 w 84"/>
              <a:gd name="T29" fmla="*/ 54 h 156"/>
              <a:gd name="T30" fmla="*/ 36 w 84"/>
              <a:gd name="T31" fmla="*/ 108 h 156"/>
              <a:gd name="T32" fmla="*/ 42 w 84"/>
              <a:gd name="T33" fmla="*/ 114 h 156"/>
              <a:gd name="T34" fmla="*/ 48 w 84"/>
              <a:gd name="T35" fmla="*/ 108 h 156"/>
              <a:gd name="T36" fmla="*/ 48 w 84"/>
              <a:gd name="T37" fmla="*/ 30 h 156"/>
              <a:gd name="T38" fmla="*/ 30 w 84"/>
              <a:gd name="T39" fmla="*/ 12 h 156"/>
              <a:gd name="T40" fmla="*/ 14 w 84"/>
              <a:gd name="T41" fmla="*/ 21 h 156"/>
              <a:gd name="T42" fmla="*/ 12 w 84"/>
              <a:gd name="T43" fmla="*/ 30 h 156"/>
              <a:gd name="T44" fmla="*/ 12 w 84"/>
              <a:gd name="T45" fmla="*/ 114 h 156"/>
              <a:gd name="T46" fmla="*/ 42 w 84"/>
              <a:gd name="T47" fmla="*/ 144 h 156"/>
              <a:gd name="T48" fmla="*/ 72 w 84"/>
              <a:gd name="T49" fmla="*/ 114 h 156"/>
              <a:gd name="T50" fmla="*/ 72 w 84"/>
              <a:gd name="T51" fmla="*/ 24 h 156"/>
              <a:gd name="T52" fmla="*/ 78 w 84"/>
              <a:gd name="T53" fmla="*/ 18 h 156"/>
              <a:gd name="T54" fmla="*/ 84 w 84"/>
              <a:gd name="T55"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4" h="156">
                <a:moveTo>
                  <a:pt x="84" y="24"/>
                </a:moveTo>
                <a:cubicBezTo>
                  <a:pt x="84" y="114"/>
                  <a:pt x="84" y="114"/>
                  <a:pt x="84" y="114"/>
                </a:cubicBezTo>
                <a:cubicBezTo>
                  <a:pt x="84" y="129"/>
                  <a:pt x="75" y="156"/>
                  <a:pt x="42" y="156"/>
                </a:cubicBezTo>
                <a:cubicBezTo>
                  <a:pt x="9" y="156"/>
                  <a:pt x="0" y="129"/>
                  <a:pt x="0" y="114"/>
                </a:cubicBezTo>
                <a:cubicBezTo>
                  <a:pt x="0" y="30"/>
                  <a:pt x="0" y="30"/>
                  <a:pt x="0" y="30"/>
                </a:cubicBezTo>
                <a:cubicBezTo>
                  <a:pt x="0" y="29"/>
                  <a:pt x="0" y="22"/>
                  <a:pt x="4" y="15"/>
                </a:cubicBezTo>
                <a:cubicBezTo>
                  <a:pt x="9" y="5"/>
                  <a:pt x="18" y="0"/>
                  <a:pt x="30" y="0"/>
                </a:cubicBezTo>
                <a:cubicBezTo>
                  <a:pt x="42" y="0"/>
                  <a:pt x="51" y="5"/>
                  <a:pt x="56" y="15"/>
                </a:cubicBezTo>
                <a:cubicBezTo>
                  <a:pt x="60" y="22"/>
                  <a:pt x="60" y="29"/>
                  <a:pt x="60" y="30"/>
                </a:cubicBezTo>
                <a:cubicBezTo>
                  <a:pt x="60" y="108"/>
                  <a:pt x="60" y="108"/>
                  <a:pt x="60" y="108"/>
                </a:cubicBezTo>
                <a:cubicBezTo>
                  <a:pt x="60" y="115"/>
                  <a:pt x="55" y="126"/>
                  <a:pt x="42" y="126"/>
                </a:cubicBezTo>
                <a:cubicBezTo>
                  <a:pt x="29" y="126"/>
                  <a:pt x="24" y="115"/>
                  <a:pt x="24" y="108"/>
                </a:cubicBezTo>
                <a:cubicBezTo>
                  <a:pt x="24" y="54"/>
                  <a:pt x="24" y="54"/>
                  <a:pt x="24" y="54"/>
                </a:cubicBezTo>
                <a:cubicBezTo>
                  <a:pt x="24" y="51"/>
                  <a:pt x="27" y="48"/>
                  <a:pt x="30" y="48"/>
                </a:cubicBezTo>
                <a:cubicBezTo>
                  <a:pt x="33" y="48"/>
                  <a:pt x="36" y="51"/>
                  <a:pt x="36" y="54"/>
                </a:cubicBezTo>
                <a:cubicBezTo>
                  <a:pt x="36" y="108"/>
                  <a:pt x="36" y="108"/>
                  <a:pt x="36" y="108"/>
                </a:cubicBezTo>
                <a:cubicBezTo>
                  <a:pt x="36" y="111"/>
                  <a:pt x="37" y="114"/>
                  <a:pt x="42" y="114"/>
                </a:cubicBezTo>
                <a:cubicBezTo>
                  <a:pt x="47" y="114"/>
                  <a:pt x="48" y="111"/>
                  <a:pt x="48" y="108"/>
                </a:cubicBezTo>
                <a:cubicBezTo>
                  <a:pt x="48" y="30"/>
                  <a:pt x="48" y="30"/>
                  <a:pt x="48" y="30"/>
                </a:cubicBezTo>
                <a:cubicBezTo>
                  <a:pt x="48" y="27"/>
                  <a:pt x="47" y="12"/>
                  <a:pt x="30" y="12"/>
                </a:cubicBezTo>
                <a:cubicBezTo>
                  <a:pt x="22" y="12"/>
                  <a:pt x="17" y="15"/>
                  <a:pt x="14" y="21"/>
                </a:cubicBezTo>
                <a:cubicBezTo>
                  <a:pt x="12" y="25"/>
                  <a:pt x="12" y="30"/>
                  <a:pt x="12" y="30"/>
                </a:cubicBezTo>
                <a:cubicBezTo>
                  <a:pt x="12" y="114"/>
                  <a:pt x="12" y="114"/>
                  <a:pt x="12" y="114"/>
                </a:cubicBezTo>
                <a:cubicBezTo>
                  <a:pt x="12" y="117"/>
                  <a:pt x="13" y="144"/>
                  <a:pt x="42" y="144"/>
                </a:cubicBezTo>
                <a:cubicBezTo>
                  <a:pt x="72" y="144"/>
                  <a:pt x="72" y="115"/>
                  <a:pt x="72" y="114"/>
                </a:cubicBezTo>
                <a:cubicBezTo>
                  <a:pt x="72" y="24"/>
                  <a:pt x="72" y="24"/>
                  <a:pt x="72" y="24"/>
                </a:cubicBezTo>
                <a:cubicBezTo>
                  <a:pt x="72" y="21"/>
                  <a:pt x="75" y="18"/>
                  <a:pt x="78" y="18"/>
                </a:cubicBezTo>
                <a:cubicBezTo>
                  <a:pt x="81" y="18"/>
                  <a:pt x="84" y="21"/>
                  <a:pt x="84" y="24"/>
                </a:cubicBezTo>
              </a:path>
            </a:pathLst>
          </a:custGeom>
          <a:solidFill>
            <a:srgbClr val="34495E"/>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718969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750"/>
                                        <p:tgtEl>
                                          <p:spTgt spid="37"/>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par>
                          <p:cTn id="20" fill="hold">
                            <p:stCondLst>
                              <p:cond delay="2250"/>
                            </p:stCondLst>
                            <p:childTnLst>
                              <p:par>
                                <p:cTn id="21" presetID="2" presetClass="entr" presetSubtype="8"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0-#ppt_w/2"/>
                                          </p:val>
                                        </p:tav>
                                        <p:tav tm="100000">
                                          <p:val>
                                            <p:strVal val="#ppt_x"/>
                                          </p:val>
                                        </p:tav>
                                      </p:tavLst>
                                    </p:anim>
                                    <p:anim calcmode="lin" valueType="num">
                                      <p:cBhvr additive="base">
                                        <p:cTn id="24" dur="500" fill="hold"/>
                                        <p:tgtEl>
                                          <p:spTgt spid="39"/>
                                        </p:tgtEl>
                                        <p:attrNameLst>
                                          <p:attrName>ppt_y</p:attrName>
                                        </p:attrNameLst>
                                      </p:cBhvr>
                                      <p:tavLst>
                                        <p:tav tm="0">
                                          <p:val>
                                            <p:strVal val="#ppt_y"/>
                                          </p:val>
                                        </p:tav>
                                        <p:tav tm="100000">
                                          <p:val>
                                            <p:strVal val="#ppt_y"/>
                                          </p:val>
                                        </p:tav>
                                      </p:tavLst>
                                    </p:anim>
                                  </p:childTnLst>
                                </p:cTn>
                              </p:par>
                            </p:childTnLst>
                          </p:cTn>
                        </p:par>
                        <p:par>
                          <p:cTn id="25" fill="hold">
                            <p:stCondLst>
                              <p:cond delay="2750"/>
                            </p:stCondLst>
                            <p:childTnLst>
                              <p:par>
                                <p:cTn id="26" presetID="14" presetClass="entr" presetSubtype="10" fill="hold" grpId="0" nodeType="afterEffect">
                                  <p:stCondLst>
                                    <p:cond delay="0"/>
                                  </p:stCondLst>
                                  <p:childTnLst>
                                    <p:set>
                                      <p:cBhvr>
                                        <p:cTn id="27"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28" dur="750"/>
                                        <p:tgtEl>
                                          <p:spTgt spid="27">
                                            <p:txEl>
                                              <p:pRg st="0" end="0"/>
                                            </p:txEl>
                                          </p:spTgt>
                                        </p:tgtEl>
                                      </p:cBhvr>
                                    </p:animEffect>
                                  </p:childTnLst>
                                </p:cTn>
                              </p:par>
                            </p:childTnLst>
                          </p:cTn>
                        </p:par>
                        <p:par>
                          <p:cTn id="29" fill="hold">
                            <p:stCondLst>
                              <p:cond delay="3500"/>
                            </p:stCondLst>
                            <p:childTnLst>
                              <p:par>
                                <p:cTn id="30" presetID="2" presetClass="entr" presetSubtype="8"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500" fill="hold"/>
                                        <p:tgtEl>
                                          <p:spTgt spid="59"/>
                                        </p:tgtEl>
                                        <p:attrNameLst>
                                          <p:attrName>ppt_x</p:attrName>
                                        </p:attrNameLst>
                                      </p:cBhvr>
                                      <p:tavLst>
                                        <p:tav tm="0">
                                          <p:val>
                                            <p:strVal val="0-#ppt_w/2"/>
                                          </p:val>
                                        </p:tav>
                                        <p:tav tm="100000">
                                          <p:val>
                                            <p:strVal val="#ppt_x"/>
                                          </p:val>
                                        </p:tav>
                                      </p:tavLst>
                                    </p:anim>
                                    <p:anim calcmode="lin" valueType="num">
                                      <p:cBhvr additive="base">
                                        <p:cTn id="33" dur="500" fill="hold"/>
                                        <p:tgtEl>
                                          <p:spTgt spid="59"/>
                                        </p:tgtEl>
                                        <p:attrNameLst>
                                          <p:attrName>ppt_y</p:attrName>
                                        </p:attrNameLst>
                                      </p:cBhvr>
                                      <p:tavLst>
                                        <p:tav tm="0">
                                          <p:val>
                                            <p:strVal val="#ppt_y"/>
                                          </p:val>
                                        </p:tav>
                                        <p:tav tm="100000">
                                          <p:val>
                                            <p:strVal val="#ppt_y"/>
                                          </p:val>
                                        </p:tav>
                                      </p:tavLst>
                                    </p:anim>
                                  </p:childTnLst>
                                </p:cTn>
                              </p:par>
                            </p:childTnLst>
                          </p:cTn>
                        </p:par>
                        <p:par>
                          <p:cTn id="34" fill="hold">
                            <p:stCondLst>
                              <p:cond delay="4000"/>
                            </p:stCondLst>
                            <p:childTnLst>
                              <p:par>
                                <p:cTn id="35" presetID="14" presetClass="entr" presetSubtype="10" fill="hold" grpId="0" nodeType="afterEffect">
                                  <p:stCondLst>
                                    <p:cond delay="0"/>
                                  </p:stCondLst>
                                  <p:childTnLst>
                                    <p:set>
                                      <p:cBhvr>
                                        <p:cTn id="36" dur="1" fill="hold">
                                          <p:stCondLst>
                                            <p:cond delay="0"/>
                                          </p:stCondLst>
                                        </p:cTn>
                                        <p:tgtEl>
                                          <p:spTgt spid="27">
                                            <p:txEl>
                                              <p:pRg st="2" end="2"/>
                                            </p:txEl>
                                          </p:spTgt>
                                        </p:tgtEl>
                                        <p:attrNameLst>
                                          <p:attrName>style.visibility</p:attrName>
                                        </p:attrNameLst>
                                      </p:cBhvr>
                                      <p:to>
                                        <p:strVal val="visible"/>
                                      </p:to>
                                    </p:set>
                                    <p:animEffect transition="in" filter="randombar(horizontal)">
                                      <p:cBhvr>
                                        <p:cTn id="37" dur="75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35" grpId="0"/>
      <p:bldP spid="36" grpId="0" animBg="1"/>
      <p:bldP spid="37" grpId="0" animBg="1"/>
      <p:bldP spid="39" grpId="0" animBg="1"/>
      <p:bldP spid="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ARDL model</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xmlns="" id="{F38B372F-B1DC-4448-A0DB-6C25895BC355}"/>
              </a:ext>
            </a:extLst>
          </p:cNvPr>
          <p:cNvGrpSpPr/>
          <p:nvPr/>
        </p:nvGrpSpPr>
        <p:grpSpPr>
          <a:xfrm>
            <a:off x="9399288" y="194010"/>
            <a:ext cx="2530947" cy="335507"/>
            <a:chOff x="9702184" y="187549"/>
            <a:chExt cx="2228051" cy="335507"/>
          </a:xfrm>
        </p:grpSpPr>
        <p:grpSp>
          <p:nvGrpSpPr>
            <p:cNvPr id="41" name="组合 40">
              <a:extLst>
                <a:ext uri="{FF2B5EF4-FFF2-40B4-BE49-F238E27FC236}">
                  <a16:creationId xmlns:a16="http://schemas.microsoft.com/office/drawing/2014/main" xmlns="" id="{5179EFE1-3B75-4666-A57A-67FD80C5FCC6}"/>
                </a:ext>
              </a:extLst>
            </p:cNvPr>
            <p:cNvGrpSpPr/>
            <p:nvPr/>
          </p:nvGrpSpPr>
          <p:grpSpPr>
            <a:xfrm>
              <a:off x="9714117" y="187549"/>
              <a:ext cx="2216118" cy="335507"/>
              <a:chOff x="9714117" y="187549"/>
              <a:chExt cx="2216118" cy="335507"/>
            </a:xfrm>
          </p:grpSpPr>
          <p:sp>
            <p:nvSpPr>
              <p:cNvPr id="44" name="矩形 43">
                <a:extLst>
                  <a:ext uri="{FF2B5EF4-FFF2-40B4-BE49-F238E27FC236}">
                    <a16:creationId xmlns:a16="http://schemas.microsoft.com/office/drawing/2014/main" xmlns="" id="{E3F101B8-0957-45BB-A52D-3BC99D818EC2}"/>
                  </a:ext>
                </a:extLst>
              </p:cNvPr>
              <p:cNvSpPr/>
              <p:nvPr/>
            </p:nvSpPr>
            <p:spPr>
              <a:xfrm>
                <a:off x="9714117" y="187549"/>
                <a:ext cx="1075093"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268C57F2-B98C-4D1F-BDA7-EF6429486C4C}"/>
                  </a:ext>
                </a:extLst>
              </p:cNvPr>
              <p:cNvSpPr/>
              <p:nvPr/>
            </p:nvSpPr>
            <p:spPr>
              <a:xfrm>
                <a:off x="10789210" y="187549"/>
                <a:ext cx="1141025"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0FE2BE5F-F413-46D1-8156-447AC8A82DF6}"/>
                </a:ext>
              </a:extLst>
            </p:cNvPr>
            <p:cNvSpPr txBox="1"/>
            <p:nvPr/>
          </p:nvSpPr>
          <p:spPr>
            <a:xfrm>
              <a:off x="9702184" y="212410"/>
              <a:ext cx="1046878"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Three</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E107D60E-5CD7-4FF6-BADF-B306912E79E4}"/>
                </a:ext>
              </a:extLst>
            </p:cNvPr>
            <p:cNvSpPr txBox="1"/>
            <p:nvPr/>
          </p:nvSpPr>
          <p:spPr>
            <a:xfrm>
              <a:off x="10829357" y="227623"/>
              <a:ext cx="96796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Result</a:t>
              </a:r>
              <a:endParaRPr lang="zh-CN" altLang="en-US" sz="1400" b="1" dirty="0">
                <a:solidFill>
                  <a:schemeClr val="bg1"/>
                </a:solidFill>
                <a:latin typeface="微软雅黑" pitchFamily="34" charset="-122"/>
                <a:ea typeface="微软雅黑" pitchFamily="34" charset="-122"/>
              </a:endParaRPr>
            </a:p>
          </p:txBody>
        </p:sp>
      </p:grpSp>
      <p:grpSp>
        <p:nvGrpSpPr>
          <p:cNvPr id="48" name="组合 47">
            <a:extLst>
              <a:ext uri="{FF2B5EF4-FFF2-40B4-BE49-F238E27FC236}">
                <a16:creationId xmlns:a16="http://schemas.microsoft.com/office/drawing/2014/main" xmlns="" id="{3951395E-0D97-4120-A7FD-B959DDEB5FFA}"/>
              </a:ext>
            </a:extLst>
          </p:cNvPr>
          <p:cNvGrpSpPr>
            <a:grpSpLocks noChangeAspect="1"/>
          </p:cNvGrpSpPr>
          <p:nvPr/>
        </p:nvGrpSpPr>
        <p:grpSpPr>
          <a:xfrm>
            <a:off x="330916" y="199584"/>
            <a:ext cx="310767" cy="266579"/>
            <a:chOff x="5084763" y="971548"/>
            <a:chExt cx="323865" cy="277813"/>
          </a:xfrm>
          <a:solidFill>
            <a:schemeClr val="bg1"/>
          </a:solidFill>
        </p:grpSpPr>
        <p:sp>
          <p:nvSpPr>
            <p:cNvPr id="49" name="Freeform 301">
              <a:extLst>
                <a:ext uri="{FF2B5EF4-FFF2-40B4-BE49-F238E27FC236}">
                  <a16:creationId xmlns:a16="http://schemas.microsoft.com/office/drawing/2014/main" xmlns="" id="{8ECC0443-B2C3-4A45-9DCE-D5794A6C272E}"/>
                </a:ext>
              </a:extLst>
            </p:cNvPr>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0" name="Freeform 302">
              <a:extLst>
                <a:ext uri="{FF2B5EF4-FFF2-40B4-BE49-F238E27FC236}">
                  <a16:creationId xmlns:a16="http://schemas.microsoft.com/office/drawing/2014/main" xmlns="" id="{1C0B99B7-FF31-4555-834D-60EF45165FE7}"/>
                </a:ext>
              </a:extLst>
            </p:cNvPr>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1" name="Freeform 303">
              <a:extLst>
                <a:ext uri="{FF2B5EF4-FFF2-40B4-BE49-F238E27FC236}">
                  <a16:creationId xmlns:a16="http://schemas.microsoft.com/office/drawing/2014/main" xmlns="" id="{5C7C7517-B112-40DD-BF06-552E6C33D177}"/>
                </a:ext>
              </a:extLst>
            </p:cNvPr>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cxnSp>
        <p:nvCxnSpPr>
          <p:cNvPr id="5" name="直接连接符 4">
            <a:extLst>
              <a:ext uri="{FF2B5EF4-FFF2-40B4-BE49-F238E27FC236}">
                <a16:creationId xmlns:a16="http://schemas.microsoft.com/office/drawing/2014/main" xmlns="" id="{6B110A85-794A-40FD-8717-867045B17003}"/>
              </a:ext>
            </a:extLst>
          </p:cNvPr>
          <p:cNvCxnSpPr>
            <a:cxnSpLocks/>
          </p:cNvCxnSpPr>
          <p:nvPr/>
        </p:nvCxnSpPr>
        <p:spPr>
          <a:xfrm flipV="1">
            <a:off x="6961683" y="1354810"/>
            <a:ext cx="0" cy="4148380"/>
          </a:xfrm>
          <a:prstGeom prst="line">
            <a:avLst/>
          </a:prstGeom>
          <a:ln w="38100">
            <a:solidFill>
              <a:srgbClr val="FBC301"/>
            </a:solidFill>
          </a:ln>
        </p:spPr>
        <p:style>
          <a:lnRef idx="1">
            <a:schemeClr val="accent1"/>
          </a:lnRef>
          <a:fillRef idx="0">
            <a:schemeClr val="accent1"/>
          </a:fillRef>
          <a:effectRef idx="0">
            <a:schemeClr val="accent1"/>
          </a:effectRef>
          <a:fontRef idx="minor">
            <a:schemeClr val="tx1"/>
          </a:fontRef>
        </p:style>
      </p:cxnSp>
      <p:pic>
        <p:nvPicPr>
          <p:cNvPr id="30" name="内容占位符 5">
            <a:extLst>
              <a:ext uri="{FF2B5EF4-FFF2-40B4-BE49-F238E27FC236}">
                <a16:creationId xmlns:a16="http://schemas.microsoft.com/office/drawing/2014/main" xmlns="" id="{34CE2C76-54C9-4733-A008-634339802792}"/>
              </a:ext>
            </a:extLst>
          </p:cNvPr>
          <p:cNvPicPr>
            <a:picLocks noChangeAspect="1"/>
          </p:cNvPicPr>
          <p:nvPr/>
        </p:nvPicPr>
        <p:blipFill rotWithShape="1">
          <a:blip r:embed="rId3">
            <a:extLst>
              <a:ext uri="{28A0092B-C50C-407E-A947-70E740481C1C}">
                <a14:useLocalDpi xmlns:a14="http://schemas.microsoft.com/office/drawing/2010/main" val="0"/>
              </a:ext>
            </a:extLst>
          </a:blip>
          <a:srcRect r="5543"/>
          <a:stretch/>
        </p:blipFill>
        <p:spPr>
          <a:xfrm>
            <a:off x="723241" y="1358144"/>
            <a:ext cx="5991049" cy="4145046"/>
          </a:xfrm>
          <a:prstGeom prst="rect">
            <a:avLst/>
          </a:prstGeom>
        </p:spPr>
      </p:pic>
      <p:sp>
        <p:nvSpPr>
          <p:cNvPr id="35" name="矩形 47">
            <a:extLst>
              <a:ext uri="{FF2B5EF4-FFF2-40B4-BE49-F238E27FC236}">
                <a16:creationId xmlns:a16="http://schemas.microsoft.com/office/drawing/2014/main" xmlns="" id="{04562BC1-365D-426D-84C9-FD6F8047EEE9}"/>
              </a:ext>
            </a:extLst>
          </p:cNvPr>
          <p:cNvSpPr>
            <a:spLocks noChangeArrowheads="1"/>
          </p:cNvSpPr>
          <p:nvPr/>
        </p:nvSpPr>
        <p:spPr bwMode="auto">
          <a:xfrm>
            <a:off x="7462530" y="1391814"/>
            <a:ext cx="4009404" cy="411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2000" dirty="0">
                <a:solidFill>
                  <a:srgbClr val="34495E"/>
                </a:solidFill>
                <a:latin typeface="微软雅黑" pitchFamily="34" charset="-122"/>
                <a:ea typeface="微软雅黑" pitchFamily="34" charset="-122"/>
                <a:sym typeface="微软雅黑" pitchFamily="34" charset="-122"/>
              </a:rPr>
              <a:t>From the final formula, the effect can be noticed that the </a:t>
            </a:r>
            <a:r>
              <a:rPr lang="en-US" altLang="zh-CN" sz="2400" b="1" dirty="0">
                <a:solidFill>
                  <a:srgbClr val="FBC301"/>
                </a:solidFill>
                <a:latin typeface="微软雅黑" pitchFamily="34" charset="-122"/>
                <a:ea typeface="微软雅黑" pitchFamily="34" charset="-122"/>
                <a:sym typeface="微软雅黑" pitchFamily="34" charset="-122"/>
              </a:rPr>
              <a:t>former GDP has a significant negative effect </a:t>
            </a:r>
            <a:r>
              <a:rPr lang="en-US" altLang="zh-CN" sz="2000" dirty="0">
                <a:solidFill>
                  <a:srgbClr val="34495E"/>
                </a:solidFill>
                <a:latin typeface="微软雅黑" pitchFamily="34" charset="-122"/>
                <a:ea typeface="微软雅黑" pitchFamily="34" charset="-122"/>
                <a:sym typeface="微软雅黑" pitchFamily="34" charset="-122"/>
              </a:rPr>
              <a:t>on the change of GDP but </a:t>
            </a:r>
            <a:r>
              <a:rPr lang="en-US" altLang="zh-CN" sz="2400" b="1" dirty="0">
                <a:solidFill>
                  <a:srgbClr val="34495E"/>
                </a:solidFill>
                <a:latin typeface="微软雅黑" pitchFamily="34" charset="-122"/>
                <a:ea typeface="微软雅黑" pitchFamily="34" charset="-122"/>
                <a:sym typeface="微软雅黑" pitchFamily="34" charset="-122"/>
              </a:rPr>
              <a:t>the CPI and the oil price have a small positive effect</a:t>
            </a:r>
            <a:r>
              <a:rPr lang="en-US" altLang="zh-CN" sz="2000" dirty="0">
                <a:solidFill>
                  <a:srgbClr val="34495E"/>
                </a:solidFill>
                <a:latin typeface="微软雅黑" pitchFamily="34" charset="-122"/>
                <a:ea typeface="微软雅黑" pitchFamily="34" charset="-122"/>
                <a:sym typeface="微软雅黑" pitchFamily="34" charset="-122"/>
              </a:rPr>
              <a:t> on the change of GDP. </a:t>
            </a:r>
          </a:p>
        </p:txBody>
      </p:sp>
    </p:spTree>
    <p:extLst>
      <p:ext uri="{BB962C8B-B14F-4D97-AF65-F5344CB8AC3E}">
        <p14:creationId xmlns:p14="http://schemas.microsoft.com/office/powerpoint/2010/main" val="3365681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wipe(up)">
                                      <p:cBhvr>
                                        <p:cTn id="11"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Implication</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992046" y="1723084"/>
            <a:ext cx="1868593" cy="1866715"/>
            <a:chOff x="5305425" y="2638424"/>
            <a:chExt cx="1579563" cy="1577975"/>
          </a:xfrm>
          <a:solidFill>
            <a:srgbClr val="000000">
              <a:alpha val="60000"/>
            </a:srgbClr>
          </a:solidFill>
        </p:grpSpPr>
        <p:sp>
          <p:nvSpPr>
            <p:cNvPr id="14"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02A3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a:off x="5124238" y="2852936"/>
            <a:ext cx="2345601" cy="2341845"/>
            <a:chOff x="5102225" y="2441575"/>
            <a:chExt cx="1982788" cy="1979613"/>
          </a:xfrm>
          <a:solidFill>
            <a:srgbClr val="000000">
              <a:alpha val="60000"/>
            </a:srgbClr>
          </a:solidFill>
        </p:grpSpPr>
        <p:sp>
          <p:nvSpPr>
            <p:cNvPr id="17"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34495E"/>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5" name="TextBox 51"/>
          <p:cNvSpPr txBox="1"/>
          <p:nvPr/>
        </p:nvSpPr>
        <p:spPr>
          <a:xfrm>
            <a:off x="723241" y="822889"/>
            <a:ext cx="2817534" cy="2908040"/>
          </a:xfrm>
          <a:prstGeom prst="rect">
            <a:avLst/>
          </a:prstGeom>
          <a:noFill/>
        </p:spPr>
        <p:txBody>
          <a:bodyPr wrap="square" rtlCol="0" anchor="ctr">
            <a:spAutoFit/>
          </a:bodyPr>
          <a:lstStyle/>
          <a:p>
            <a:pPr>
              <a:lnSpc>
                <a:spcPct val="120000"/>
              </a:lnSpc>
              <a:spcBef>
                <a:spcPct val="0"/>
              </a:spcBef>
              <a:buNone/>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the coefficients of the differences between changes in GDP are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only significant in the first to third time-lags</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 while the fourth time-lag seems not significant from the data, </a:t>
            </a:r>
            <a:r>
              <a:rPr lang="en-US" altLang="zh-CN" b="1" dirty="0">
                <a:solidFill>
                  <a:srgbClr val="FBC301"/>
                </a:solidFill>
                <a:latin typeface="微软雅黑" panose="020B0503020204020204" pitchFamily="34" charset="-122"/>
                <a:ea typeface="微软雅黑" panose="020B0503020204020204" pitchFamily="34" charset="-122"/>
                <a:sym typeface="微软雅黑" pitchFamily="34" charset="-122"/>
              </a:rPr>
              <a:t>disagreed by the expectation </a:t>
            </a:r>
            <a:endParaRPr lang="en-US" altLang="zh-CN" sz="1600" b="1" dirty="0">
              <a:solidFill>
                <a:srgbClr val="FBC301"/>
              </a:solidFill>
              <a:latin typeface="微软雅黑" panose="020B0503020204020204" pitchFamily="34" charset="-122"/>
              <a:ea typeface="微软雅黑" panose="020B0503020204020204" pitchFamily="34" charset="-122"/>
              <a:sym typeface="微软雅黑" pitchFamily="34" charset="-122"/>
            </a:endParaRPr>
          </a:p>
        </p:txBody>
      </p:sp>
      <p:sp>
        <p:nvSpPr>
          <p:cNvPr id="26" name="矩形 25"/>
          <p:cNvSpPr/>
          <p:nvPr/>
        </p:nvSpPr>
        <p:spPr>
          <a:xfrm>
            <a:off x="4218222" y="1265895"/>
            <a:ext cx="1778005" cy="400110"/>
          </a:xfrm>
          <a:prstGeom prst="rect">
            <a:avLst/>
          </a:prstGeom>
        </p:spPr>
        <p:txBody>
          <a:bodyPr wrap="square">
            <a:spAutoFit/>
          </a:bodyPr>
          <a:lstStyle/>
          <a:p>
            <a:pPr algn="ctr"/>
            <a:r>
              <a:rPr lang="en-US" altLang="zh-CN" sz="2000" b="1" dirty="0">
                <a:solidFill>
                  <a:srgbClr val="202A36"/>
                </a:solidFill>
                <a:latin typeface="微软雅黑" pitchFamily="34" charset="-122"/>
                <a:ea typeface="微软雅黑" pitchFamily="34" charset="-122"/>
                <a:cs typeface="华文黑体" pitchFamily="2" charset="-122"/>
              </a:rPr>
              <a:t>Coefficients</a:t>
            </a:r>
          </a:p>
        </p:txBody>
      </p:sp>
      <p:sp>
        <p:nvSpPr>
          <p:cNvPr id="27" name="TextBox 53"/>
          <p:cNvSpPr txBox="1"/>
          <p:nvPr/>
        </p:nvSpPr>
        <p:spPr>
          <a:xfrm>
            <a:off x="7860807" y="834854"/>
            <a:ext cx="3925412" cy="2908040"/>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285750" indent="-285750">
              <a:buFont typeface="Arial" panose="020B0604020202020204" pitchFamily="34" charset="0"/>
              <a:buChar char="•"/>
            </a:pPr>
            <a:r>
              <a:rPr lang="en-US" altLang="zh-CN" sz="1600" dirty="0"/>
              <a:t>ARDL model consider GDP as one of the independent variables </a:t>
            </a:r>
            <a:r>
              <a:rPr lang="en-US" altLang="zh-CN" sz="1600" dirty="0">
                <a:solidFill>
                  <a:srgbClr val="34495E"/>
                </a:solidFill>
              </a:rPr>
              <a:t>by the way of</a:t>
            </a:r>
            <a:r>
              <a:rPr lang="en-US" altLang="zh-CN" sz="1800" b="1" dirty="0">
                <a:solidFill>
                  <a:srgbClr val="FBC301"/>
                </a:solidFill>
              </a:rPr>
              <a:t> </a:t>
            </a:r>
            <a:r>
              <a:rPr lang="en-US" altLang="zh-CN" sz="1800" b="1" dirty="0">
                <a:solidFill>
                  <a:srgbClr val="34495E"/>
                </a:solidFill>
              </a:rPr>
              <a:t>time lag effect</a:t>
            </a:r>
            <a:r>
              <a:rPr lang="en-US" altLang="zh-CN" sz="1600" dirty="0">
                <a:solidFill>
                  <a:srgbClr val="34495E"/>
                </a:solidFill>
              </a:rPr>
              <a:t>;</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a:t>Historical data of GDP plays an important role in </a:t>
            </a:r>
            <a:r>
              <a:rPr lang="en-US" altLang="zh-CN" sz="1800" b="1" dirty="0">
                <a:solidFill>
                  <a:srgbClr val="FBC301"/>
                </a:solidFill>
              </a:rPr>
              <a:t>shifting the growth rate direction</a:t>
            </a:r>
            <a:r>
              <a:rPr lang="en-US" altLang="zh-CN" sz="1600" dirty="0"/>
              <a:t>;</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a:t>Results from the </a:t>
            </a:r>
            <a:r>
              <a:rPr lang="en-US" altLang="zh-CN" sz="1800" b="1" u="sng" dirty="0"/>
              <a:t>Five-Year Plans</a:t>
            </a:r>
            <a:endParaRPr lang="en-US" altLang="zh-CN" sz="1600" b="1" u="sng" dirty="0"/>
          </a:p>
        </p:txBody>
      </p:sp>
      <p:sp>
        <p:nvSpPr>
          <p:cNvPr id="28" name="矩形 27"/>
          <p:cNvSpPr/>
          <p:nvPr/>
        </p:nvSpPr>
        <p:spPr>
          <a:xfrm>
            <a:off x="5521727" y="5291420"/>
            <a:ext cx="2440519" cy="646331"/>
          </a:xfrm>
          <a:prstGeom prst="rect">
            <a:avLst/>
          </a:prstGeom>
        </p:spPr>
        <p:txBody>
          <a:bodyPr wrap="square">
            <a:spAutoFit/>
          </a:bodyPr>
          <a:lstStyle/>
          <a:p>
            <a:pPr algn="ctr"/>
            <a:r>
              <a:rPr lang="en-US" altLang="zh-CN" b="1" dirty="0">
                <a:solidFill>
                  <a:srgbClr val="202A36"/>
                </a:solidFill>
                <a:latin typeface="微软雅黑" pitchFamily="34" charset="-122"/>
                <a:ea typeface="微软雅黑" pitchFamily="34" charset="-122"/>
                <a:cs typeface="华文黑体" pitchFamily="2" charset="-122"/>
              </a:rPr>
              <a:t>R-square &amp; Adjusted R-square</a:t>
            </a:r>
          </a:p>
        </p:txBody>
      </p:sp>
      <p:cxnSp>
        <p:nvCxnSpPr>
          <p:cNvPr id="34" name="肘形连接符 33"/>
          <p:cNvCxnSpPr>
            <a:cxnSpLocks/>
          </p:cNvCxnSpPr>
          <p:nvPr/>
        </p:nvCxnSpPr>
        <p:spPr>
          <a:xfrm rot="10800000">
            <a:off x="3066245" y="1318100"/>
            <a:ext cx="1040959" cy="802831"/>
          </a:xfrm>
          <a:prstGeom prst="bentConnector3">
            <a:avLst>
              <a:gd name="adj1"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肘形连接符 34"/>
          <p:cNvCxnSpPr>
            <a:cxnSpLocks/>
          </p:cNvCxnSpPr>
          <p:nvPr/>
        </p:nvCxnSpPr>
        <p:spPr>
          <a:xfrm flipV="1">
            <a:off x="6853418" y="1845566"/>
            <a:ext cx="1332401" cy="1199230"/>
          </a:xfrm>
          <a:prstGeom prst="bentConnector3">
            <a:avLst>
              <a:gd name="adj1" fmla="val 3707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xmlns="" id="{72B326D6-D994-4C44-A476-28AF0037561B}"/>
              </a:ext>
            </a:extLst>
          </p:cNvPr>
          <p:cNvGrpSpPr>
            <a:grpSpLocks noChangeAspect="1"/>
          </p:cNvGrpSpPr>
          <p:nvPr/>
        </p:nvGrpSpPr>
        <p:grpSpPr>
          <a:xfrm>
            <a:off x="330916" y="199584"/>
            <a:ext cx="310767" cy="266579"/>
            <a:chOff x="5084763" y="971548"/>
            <a:chExt cx="323865" cy="277813"/>
          </a:xfrm>
          <a:solidFill>
            <a:schemeClr val="bg1"/>
          </a:solidFill>
        </p:grpSpPr>
        <p:sp>
          <p:nvSpPr>
            <p:cNvPr id="40" name="Freeform 301">
              <a:extLst>
                <a:ext uri="{FF2B5EF4-FFF2-40B4-BE49-F238E27FC236}">
                  <a16:creationId xmlns:a16="http://schemas.microsoft.com/office/drawing/2014/main" xmlns="" id="{3FBE990F-3AA3-493E-92A4-140A7944BF7F}"/>
                </a:ext>
              </a:extLst>
            </p:cNvPr>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Freeform 302">
              <a:extLst>
                <a:ext uri="{FF2B5EF4-FFF2-40B4-BE49-F238E27FC236}">
                  <a16:creationId xmlns:a16="http://schemas.microsoft.com/office/drawing/2014/main" xmlns="" id="{10E63691-0E9D-458B-8D0B-96E7B1B9268A}"/>
                </a:ext>
              </a:extLst>
            </p:cNvPr>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3">
              <a:extLst>
                <a:ext uri="{FF2B5EF4-FFF2-40B4-BE49-F238E27FC236}">
                  <a16:creationId xmlns:a16="http://schemas.microsoft.com/office/drawing/2014/main" xmlns="" id="{64CEC5FD-9838-4CFA-931C-14317598C2B7}"/>
                </a:ext>
              </a:extLst>
            </p:cNvPr>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44" name="组合 43">
            <a:extLst>
              <a:ext uri="{FF2B5EF4-FFF2-40B4-BE49-F238E27FC236}">
                <a16:creationId xmlns:a16="http://schemas.microsoft.com/office/drawing/2014/main" xmlns="" id="{05EC4C33-874A-4A10-AB46-66E29F043070}"/>
              </a:ext>
            </a:extLst>
          </p:cNvPr>
          <p:cNvGrpSpPr/>
          <p:nvPr/>
        </p:nvGrpSpPr>
        <p:grpSpPr>
          <a:xfrm>
            <a:off x="9399288" y="194010"/>
            <a:ext cx="2530947" cy="335507"/>
            <a:chOff x="9702184" y="187549"/>
            <a:chExt cx="2228051" cy="335507"/>
          </a:xfrm>
        </p:grpSpPr>
        <p:grpSp>
          <p:nvGrpSpPr>
            <p:cNvPr id="46" name="组合 45">
              <a:extLst>
                <a:ext uri="{FF2B5EF4-FFF2-40B4-BE49-F238E27FC236}">
                  <a16:creationId xmlns:a16="http://schemas.microsoft.com/office/drawing/2014/main" xmlns="" id="{F9C103FE-ABA8-4DC4-AB47-AEA7C2704FEE}"/>
                </a:ext>
              </a:extLst>
            </p:cNvPr>
            <p:cNvGrpSpPr/>
            <p:nvPr/>
          </p:nvGrpSpPr>
          <p:grpSpPr>
            <a:xfrm>
              <a:off x="9714117" y="187549"/>
              <a:ext cx="2216118" cy="335507"/>
              <a:chOff x="9714117" y="187549"/>
              <a:chExt cx="2216118" cy="335507"/>
            </a:xfrm>
          </p:grpSpPr>
          <p:sp>
            <p:nvSpPr>
              <p:cNvPr id="49" name="矩形 48">
                <a:extLst>
                  <a:ext uri="{FF2B5EF4-FFF2-40B4-BE49-F238E27FC236}">
                    <a16:creationId xmlns:a16="http://schemas.microsoft.com/office/drawing/2014/main" xmlns="" id="{E6742FBE-C7A9-4CC1-92B2-333D4335E9A4}"/>
                  </a:ext>
                </a:extLst>
              </p:cNvPr>
              <p:cNvSpPr/>
              <p:nvPr/>
            </p:nvSpPr>
            <p:spPr>
              <a:xfrm>
                <a:off x="9714117" y="187549"/>
                <a:ext cx="1075093"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0" name="矩形 49">
                <a:extLst>
                  <a:ext uri="{FF2B5EF4-FFF2-40B4-BE49-F238E27FC236}">
                    <a16:creationId xmlns:a16="http://schemas.microsoft.com/office/drawing/2014/main" xmlns="" id="{CE8E15F1-B926-4735-BD5F-33409534E0B8}"/>
                  </a:ext>
                </a:extLst>
              </p:cNvPr>
              <p:cNvSpPr/>
              <p:nvPr/>
            </p:nvSpPr>
            <p:spPr>
              <a:xfrm>
                <a:off x="10789210" y="187549"/>
                <a:ext cx="1141025"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7" name="文本框 9">
              <a:extLst>
                <a:ext uri="{FF2B5EF4-FFF2-40B4-BE49-F238E27FC236}">
                  <a16:creationId xmlns:a16="http://schemas.microsoft.com/office/drawing/2014/main" xmlns="" id="{A92D86C2-B17E-4325-9408-20E3C1C35658}"/>
                </a:ext>
              </a:extLst>
            </p:cNvPr>
            <p:cNvSpPr txBox="1"/>
            <p:nvPr/>
          </p:nvSpPr>
          <p:spPr>
            <a:xfrm>
              <a:off x="9702184" y="212410"/>
              <a:ext cx="1046878"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Three</a:t>
              </a:r>
              <a:endParaRPr lang="zh-CN" altLang="en-US" sz="1400" b="1" dirty="0">
                <a:solidFill>
                  <a:schemeClr val="bg1"/>
                </a:solidFill>
                <a:latin typeface="微软雅黑" pitchFamily="34" charset="-122"/>
                <a:ea typeface="微软雅黑" pitchFamily="34" charset="-122"/>
              </a:endParaRPr>
            </a:p>
          </p:txBody>
        </p:sp>
        <p:sp>
          <p:nvSpPr>
            <p:cNvPr id="48" name="文本框 9">
              <a:extLst>
                <a:ext uri="{FF2B5EF4-FFF2-40B4-BE49-F238E27FC236}">
                  <a16:creationId xmlns:a16="http://schemas.microsoft.com/office/drawing/2014/main" xmlns="" id="{AE90DBDF-86EA-4FD0-B1C8-BCDE7495F7E2}"/>
                </a:ext>
              </a:extLst>
            </p:cNvPr>
            <p:cNvSpPr txBox="1"/>
            <p:nvPr/>
          </p:nvSpPr>
          <p:spPr>
            <a:xfrm>
              <a:off x="10829357" y="227623"/>
              <a:ext cx="96796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Result</a:t>
              </a:r>
              <a:endParaRPr lang="zh-CN" altLang="en-US" sz="1400" b="1" dirty="0">
                <a:solidFill>
                  <a:schemeClr val="bg1"/>
                </a:solidFill>
                <a:latin typeface="微软雅黑" pitchFamily="34" charset="-122"/>
                <a:ea typeface="微软雅黑" pitchFamily="34" charset="-122"/>
              </a:endParaRPr>
            </a:p>
          </p:txBody>
        </p:sp>
      </p:grpSp>
      <p:grpSp>
        <p:nvGrpSpPr>
          <p:cNvPr id="81" name="组合 80">
            <a:extLst>
              <a:ext uri="{FF2B5EF4-FFF2-40B4-BE49-F238E27FC236}">
                <a16:creationId xmlns:a16="http://schemas.microsoft.com/office/drawing/2014/main" xmlns="" id="{58D7D83C-A591-4B4C-8581-B81975576A0C}"/>
              </a:ext>
            </a:extLst>
          </p:cNvPr>
          <p:cNvGrpSpPr/>
          <p:nvPr/>
        </p:nvGrpSpPr>
        <p:grpSpPr>
          <a:xfrm>
            <a:off x="768995" y="4022824"/>
            <a:ext cx="4512206" cy="2380011"/>
            <a:chOff x="768995" y="4022824"/>
            <a:chExt cx="4512206" cy="2380011"/>
          </a:xfrm>
        </p:grpSpPr>
        <p:sp>
          <p:nvSpPr>
            <p:cNvPr id="71" name="矩形 70">
              <a:extLst>
                <a:ext uri="{FF2B5EF4-FFF2-40B4-BE49-F238E27FC236}">
                  <a16:creationId xmlns:a16="http://schemas.microsoft.com/office/drawing/2014/main" xmlns="" id="{EFE3D2DC-6B64-4519-ADE0-94C87AC9A888}"/>
                </a:ext>
              </a:extLst>
            </p:cNvPr>
            <p:cNvSpPr/>
            <p:nvPr/>
          </p:nvSpPr>
          <p:spPr>
            <a:xfrm>
              <a:off x="1299341" y="4022824"/>
              <a:ext cx="3365759" cy="828240"/>
            </a:xfrm>
            <a:prstGeom prst="rect">
              <a:avLst/>
            </a:prstGeom>
          </p:spPr>
          <p:txBody>
            <a:bodyPr wrap="square">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(first four time-lags) back up the</a:t>
              </a:r>
            </a:p>
            <a:p>
              <a:pPr>
                <a:lnSpc>
                  <a:spcPct val="150000"/>
                </a:lnSpc>
              </a:pPr>
              <a:r>
                <a:rPr lang="en-US" altLang="zh-CN" b="1" dirty="0">
                  <a:latin typeface="微软雅黑" panose="020B0503020204020204" pitchFamily="34" charset="-122"/>
                  <a:ea typeface="微软雅黑" panose="020B0503020204020204" pitchFamily="34" charset="-122"/>
                </a:rPr>
                <a:t>government interference</a:t>
              </a:r>
              <a:endParaRPr lang="en-US" b="1" dirty="0">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xmlns="" id="{8AC57387-EB41-4130-8735-27DCCD607D65}"/>
                </a:ext>
              </a:extLst>
            </p:cNvPr>
            <p:cNvSpPr/>
            <p:nvPr/>
          </p:nvSpPr>
          <p:spPr>
            <a:xfrm>
              <a:off x="1299341" y="5045989"/>
              <a:ext cx="3981860" cy="1356846"/>
            </a:xfrm>
            <a:prstGeom prst="rect">
              <a:avLst/>
            </a:prstGeom>
          </p:spPr>
          <p:txBody>
            <a:bodyPr wrap="square">
              <a:spAutoFit/>
            </a:bodyPr>
            <a:lstStyle/>
            <a:p>
              <a:pPr>
                <a:lnSpc>
                  <a:spcPct val="120000"/>
                </a:lnSpc>
              </a:pPr>
              <a:r>
                <a:rPr lang="en-US" altLang="zh-CN" sz="1600" dirty="0">
                  <a:latin typeface="微软雅黑" panose="020B0503020204020204" pitchFamily="34" charset="-122"/>
                  <a:ea typeface="微软雅黑" panose="020B0503020204020204" pitchFamily="34" charset="-122"/>
                </a:rPr>
                <a:t>(4</a:t>
              </a:r>
              <a:r>
                <a:rPr lang="en-US" altLang="zh-CN" sz="1600" baseline="30000" dirty="0">
                  <a:latin typeface="微软雅黑" panose="020B0503020204020204" pitchFamily="34" charset="-122"/>
                  <a:ea typeface="微软雅黑" panose="020B0503020204020204" pitchFamily="34" charset="-122"/>
                </a:rPr>
                <a:t>th</a:t>
              </a:r>
              <a:r>
                <a:rPr lang="en-US" altLang="zh-CN" sz="1600" dirty="0">
                  <a:latin typeface="微软雅黑" panose="020B0503020204020204" pitchFamily="34" charset="-122"/>
                  <a:ea typeface="微软雅黑" panose="020B0503020204020204" pitchFamily="34" charset="-122"/>
                </a:rPr>
                <a:t> one) changing trends in GDP are </a:t>
              </a:r>
              <a:r>
                <a:rPr lang="en-US" altLang="zh-CN" b="1" dirty="0">
                  <a:latin typeface="微软雅黑" panose="020B0503020204020204" pitchFamily="34" charset="-122"/>
                  <a:ea typeface="微软雅黑" panose="020B0503020204020204" pitchFamily="34" charset="-122"/>
                </a:rPr>
                <a:t>supposed to be small </a:t>
              </a:r>
              <a:r>
                <a:rPr lang="en-US" altLang="zh-CN" sz="1600" dirty="0">
                  <a:latin typeface="微软雅黑" panose="020B0503020204020204" pitchFamily="34" charset="-122"/>
                  <a:ea typeface="微软雅黑" panose="020B0503020204020204" pitchFamily="34" charset="-122"/>
                </a:rPr>
                <a:t>because of seasonal pattern and </a:t>
              </a:r>
              <a:r>
                <a:rPr lang="en-US" altLang="zh-CN" b="1" dirty="0">
                  <a:latin typeface="微软雅黑" panose="020B0503020204020204" pitchFamily="34" charset="-122"/>
                  <a:ea typeface="微软雅黑" panose="020B0503020204020204" pitchFamily="34" charset="-122"/>
                </a:rPr>
                <a:t>not to be firm</a:t>
              </a:r>
              <a:r>
                <a:rPr lang="en-US" altLang="zh-CN" sz="1600" dirty="0">
                  <a:latin typeface="微软雅黑" panose="020B0503020204020204" pitchFamily="34" charset="-122"/>
                  <a:ea typeface="微软雅黑" panose="020B0503020204020204" pitchFamily="34" charset="-122"/>
                </a:rPr>
                <a:t> because of economic fluctuation</a:t>
              </a:r>
              <a:r>
                <a:rPr lang="en-US" altLang="zh-CN" b="1" dirty="0">
                  <a:latin typeface="微软雅黑" panose="020B0503020204020204" pitchFamily="34" charset="-122"/>
                  <a:ea typeface="微软雅黑" panose="020B0503020204020204" pitchFamily="34" charset="-122"/>
                </a:rPr>
                <a:t> </a:t>
              </a:r>
              <a:endParaRPr lang="en-US" sz="1600" b="1" dirty="0">
                <a:latin typeface="微软雅黑" panose="020B0503020204020204" pitchFamily="34" charset="-122"/>
                <a:ea typeface="微软雅黑" panose="020B0503020204020204" pitchFamily="34" charset="-122"/>
              </a:endParaRPr>
            </a:p>
          </p:txBody>
        </p:sp>
        <p:grpSp>
          <p:nvGrpSpPr>
            <p:cNvPr id="75" name="组合 74">
              <a:extLst>
                <a:ext uri="{FF2B5EF4-FFF2-40B4-BE49-F238E27FC236}">
                  <a16:creationId xmlns:a16="http://schemas.microsoft.com/office/drawing/2014/main" xmlns="" id="{919284E8-42C4-43E1-8D96-9C6CFECD2869}"/>
                </a:ext>
              </a:extLst>
            </p:cNvPr>
            <p:cNvGrpSpPr/>
            <p:nvPr/>
          </p:nvGrpSpPr>
          <p:grpSpPr>
            <a:xfrm>
              <a:off x="830854" y="4207607"/>
              <a:ext cx="370189" cy="458673"/>
              <a:chOff x="7623176" y="5265739"/>
              <a:chExt cx="249879" cy="334962"/>
            </a:xfrm>
            <a:solidFill>
              <a:srgbClr val="34495E"/>
            </a:solidFill>
          </p:grpSpPr>
          <p:sp>
            <p:nvSpPr>
              <p:cNvPr id="76" name="Freeform 525">
                <a:extLst>
                  <a:ext uri="{FF2B5EF4-FFF2-40B4-BE49-F238E27FC236}">
                    <a16:creationId xmlns:a16="http://schemas.microsoft.com/office/drawing/2014/main" xmlns="" id="{601A8A06-1C01-4EDC-BE46-6E3C502DF889}"/>
                  </a:ext>
                </a:extLst>
              </p:cNvPr>
              <p:cNvSpPr>
                <a:spLocks/>
              </p:cNvSpPr>
              <p:nvPr/>
            </p:nvSpPr>
            <p:spPr bwMode="auto">
              <a:xfrm>
                <a:off x="7646042" y="5265739"/>
                <a:ext cx="227013" cy="19367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7" name="Rectangle 526">
                <a:extLst>
                  <a:ext uri="{FF2B5EF4-FFF2-40B4-BE49-F238E27FC236}">
                    <a16:creationId xmlns:a16="http://schemas.microsoft.com/office/drawing/2014/main" xmlns="" id="{3813B94E-1A25-451F-B15F-0BB2E0B0F7BA}"/>
                  </a:ext>
                </a:extLst>
              </p:cNvPr>
              <p:cNvSpPr>
                <a:spLocks noChangeArrowheads="1"/>
              </p:cNvSpPr>
              <p:nvPr/>
            </p:nvSpPr>
            <p:spPr bwMode="auto">
              <a:xfrm>
                <a:off x="7623176" y="5267326"/>
                <a:ext cx="28575"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8" name="组合 77">
              <a:extLst>
                <a:ext uri="{FF2B5EF4-FFF2-40B4-BE49-F238E27FC236}">
                  <a16:creationId xmlns:a16="http://schemas.microsoft.com/office/drawing/2014/main" xmlns="" id="{3AECDB2B-8793-4634-9317-C0C4685DF459}"/>
                </a:ext>
              </a:extLst>
            </p:cNvPr>
            <p:cNvGrpSpPr/>
            <p:nvPr/>
          </p:nvGrpSpPr>
          <p:grpSpPr>
            <a:xfrm>
              <a:off x="768995" y="5106771"/>
              <a:ext cx="408478" cy="338453"/>
              <a:chOff x="915989" y="5294314"/>
              <a:chExt cx="333375" cy="276225"/>
            </a:xfrm>
            <a:solidFill>
              <a:srgbClr val="34495E"/>
            </a:solidFill>
          </p:grpSpPr>
          <p:sp>
            <p:nvSpPr>
              <p:cNvPr id="79" name="Freeform 790">
                <a:extLst>
                  <a:ext uri="{FF2B5EF4-FFF2-40B4-BE49-F238E27FC236}">
                    <a16:creationId xmlns:a16="http://schemas.microsoft.com/office/drawing/2014/main" xmlns="" id="{F37B8B44-C60E-417C-9825-71A891A19D36}"/>
                  </a:ext>
                </a:extLst>
              </p:cNvPr>
              <p:cNvSpPr>
                <a:spLocks/>
              </p:cNvSpPr>
              <p:nvPr/>
            </p:nvSpPr>
            <p:spPr bwMode="auto">
              <a:xfrm>
                <a:off x="966789" y="5343526"/>
                <a:ext cx="231775" cy="177800"/>
              </a:xfrm>
              <a:custGeom>
                <a:avLst/>
                <a:gdLst>
                  <a:gd name="T0" fmla="*/ 11 w 146"/>
                  <a:gd name="T1" fmla="*/ 69 h 112"/>
                  <a:gd name="T2" fmla="*/ 26 w 146"/>
                  <a:gd name="T3" fmla="*/ 58 h 112"/>
                  <a:gd name="T4" fmla="*/ 48 w 146"/>
                  <a:gd name="T5" fmla="*/ 85 h 112"/>
                  <a:gd name="T6" fmla="*/ 73 w 146"/>
                  <a:gd name="T7" fmla="*/ 29 h 112"/>
                  <a:gd name="T8" fmla="*/ 101 w 146"/>
                  <a:gd name="T9" fmla="*/ 112 h 112"/>
                  <a:gd name="T10" fmla="*/ 125 w 146"/>
                  <a:gd name="T11" fmla="*/ 54 h 112"/>
                  <a:gd name="T12" fmla="*/ 135 w 146"/>
                  <a:gd name="T13" fmla="*/ 78 h 112"/>
                  <a:gd name="T14" fmla="*/ 146 w 146"/>
                  <a:gd name="T15" fmla="*/ 76 h 112"/>
                  <a:gd name="T16" fmla="*/ 125 w 146"/>
                  <a:gd name="T17" fmla="*/ 26 h 112"/>
                  <a:gd name="T18" fmla="*/ 102 w 146"/>
                  <a:gd name="T19" fmla="*/ 82 h 112"/>
                  <a:gd name="T20" fmla="*/ 75 w 146"/>
                  <a:gd name="T21" fmla="*/ 0 h 112"/>
                  <a:gd name="T22" fmla="*/ 45 w 146"/>
                  <a:gd name="T23" fmla="*/ 66 h 112"/>
                  <a:gd name="T24" fmla="*/ 28 w 146"/>
                  <a:gd name="T25" fmla="*/ 45 h 112"/>
                  <a:gd name="T26" fmla="*/ 0 w 146"/>
                  <a:gd name="T27" fmla="*/ 66 h 112"/>
                  <a:gd name="T28" fmla="*/ 8 w 146"/>
                  <a:gd name="T29" fmla="*/ 71 h 112"/>
                  <a:gd name="T30" fmla="*/ 11 w 146"/>
                  <a:gd name="T31"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12">
                    <a:moveTo>
                      <a:pt x="11" y="69"/>
                    </a:moveTo>
                    <a:lnTo>
                      <a:pt x="26" y="58"/>
                    </a:lnTo>
                    <a:lnTo>
                      <a:pt x="48" y="85"/>
                    </a:lnTo>
                    <a:lnTo>
                      <a:pt x="73" y="29"/>
                    </a:lnTo>
                    <a:lnTo>
                      <a:pt x="101" y="112"/>
                    </a:lnTo>
                    <a:lnTo>
                      <a:pt x="125" y="54"/>
                    </a:lnTo>
                    <a:lnTo>
                      <a:pt x="135" y="78"/>
                    </a:lnTo>
                    <a:lnTo>
                      <a:pt x="146" y="76"/>
                    </a:lnTo>
                    <a:lnTo>
                      <a:pt x="125" y="26"/>
                    </a:lnTo>
                    <a:lnTo>
                      <a:pt x="102" y="82"/>
                    </a:lnTo>
                    <a:lnTo>
                      <a:pt x="75" y="0"/>
                    </a:lnTo>
                    <a:lnTo>
                      <a:pt x="45" y="66"/>
                    </a:lnTo>
                    <a:lnTo>
                      <a:pt x="28" y="45"/>
                    </a:lnTo>
                    <a:lnTo>
                      <a:pt x="0" y="66"/>
                    </a:lnTo>
                    <a:lnTo>
                      <a:pt x="8" y="71"/>
                    </a:lnTo>
                    <a:lnTo>
                      <a:pt x="11"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91">
                <a:extLst>
                  <a:ext uri="{FF2B5EF4-FFF2-40B4-BE49-F238E27FC236}">
                    <a16:creationId xmlns:a16="http://schemas.microsoft.com/office/drawing/2014/main" xmlns="" id="{DDBAE579-093E-4C4B-AE3B-F3CB232A964D}"/>
                  </a:ext>
                </a:extLst>
              </p:cNvPr>
              <p:cNvSpPr>
                <a:spLocks noEditPoints="1"/>
              </p:cNvSpPr>
              <p:nvPr/>
            </p:nvSpPr>
            <p:spPr bwMode="auto">
              <a:xfrm>
                <a:off x="915989" y="5294314"/>
                <a:ext cx="333375" cy="276225"/>
              </a:xfrm>
              <a:custGeom>
                <a:avLst/>
                <a:gdLst>
                  <a:gd name="T0" fmla="*/ 0 w 210"/>
                  <a:gd name="T1" fmla="*/ 0 h 174"/>
                  <a:gd name="T2" fmla="*/ 0 w 210"/>
                  <a:gd name="T3" fmla="*/ 174 h 174"/>
                  <a:gd name="T4" fmla="*/ 210 w 210"/>
                  <a:gd name="T5" fmla="*/ 174 h 174"/>
                  <a:gd name="T6" fmla="*/ 210 w 210"/>
                  <a:gd name="T7" fmla="*/ 0 h 174"/>
                  <a:gd name="T8" fmla="*/ 0 w 210"/>
                  <a:gd name="T9" fmla="*/ 0 h 174"/>
                  <a:gd name="T10" fmla="*/ 189 w 210"/>
                  <a:gd name="T11" fmla="*/ 154 h 174"/>
                  <a:gd name="T12" fmla="*/ 21 w 210"/>
                  <a:gd name="T13" fmla="*/ 154 h 174"/>
                  <a:gd name="T14" fmla="*/ 21 w 210"/>
                  <a:gd name="T15" fmla="*/ 21 h 174"/>
                  <a:gd name="T16" fmla="*/ 189 w 210"/>
                  <a:gd name="T17" fmla="*/ 21 h 174"/>
                  <a:gd name="T18" fmla="*/ 189 w 210"/>
                  <a:gd name="T19"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174">
                    <a:moveTo>
                      <a:pt x="0" y="0"/>
                    </a:moveTo>
                    <a:lnTo>
                      <a:pt x="0" y="174"/>
                    </a:lnTo>
                    <a:lnTo>
                      <a:pt x="210" y="174"/>
                    </a:lnTo>
                    <a:lnTo>
                      <a:pt x="210" y="0"/>
                    </a:lnTo>
                    <a:lnTo>
                      <a:pt x="0" y="0"/>
                    </a:lnTo>
                    <a:close/>
                    <a:moveTo>
                      <a:pt x="189" y="154"/>
                    </a:moveTo>
                    <a:lnTo>
                      <a:pt x="21" y="154"/>
                    </a:lnTo>
                    <a:lnTo>
                      <a:pt x="21" y="21"/>
                    </a:lnTo>
                    <a:lnTo>
                      <a:pt x="189" y="21"/>
                    </a:lnTo>
                    <a:lnTo>
                      <a:pt x="189"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88" name="Freeform 436">
            <a:extLst>
              <a:ext uri="{FF2B5EF4-FFF2-40B4-BE49-F238E27FC236}">
                <a16:creationId xmlns:a16="http://schemas.microsoft.com/office/drawing/2014/main" xmlns="" id="{F59F57E5-3A46-4790-A1F9-10AF9D94E0FE}"/>
              </a:ext>
            </a:extLst>
          </p:cNvPr>
          <p:cNvSpPr>
            <a:spLocks/>
          </p:cNvSpPr>
          <p:nvPr/>
        </p:nvSpPr>
        <p:spPr bwMode="auto">
          <a:xfrm>
            <a:off x="10494390" y="3838620"/>
            <a:ext cx="499741" cy="526484"/>
          </a:xfrm>
          <a:custGeom>
            <a:avLst/>
            <a:gdLst>
              <a:gd name="T0" fmla="*/ 113 w 176"/>
              <a:gd name="T1" fmla="*/ 61 h 147"/>
              <a:gd name="T2" fmla="*/ 108 w 176"/>
              <a:gd name="T3" fmla="*/ 0 h 147"/>
              <a:gd name="T4" fmla="*/ 68 w 176"/>
              <a:gd name="T5" fmla="*/ 0 h 147"/>
              <a:gd name="T6" fmla="*/ 62 w 176"/>
              <a:gd name="T7" fmla="*/ 61 h 147"/>
              <a:gd name="T8" fmla="*/ 0 w 176"/>
              <a:gd name="T9" fmla="*/ 61 h 147"/>
              <a:gd name="T10" fmla="*/ 1 w 176"/>
              <a:gd name="T11" fmla="*/ 78 h 147"/>
              <a:gd name="T12" fmla="*/ 88 w 176"/>
              <a:gd name="T13" fmla="*/ 147 h 147"/>
              <a:gd name="T14" fmla="*/ 174 w 176"/>
              <a:gd name="T15" fmla="*/ 78 h 147"/>
              <a:gd name="T16" fmla="*/ 176 w 176"/>
              <a:gd name="T17" fmla="*/ 61 h 147"/>
              <a:gd name="T18" fmla="*/ 113 w 176"/>
              <a:gd name="T19" fmla="*/ 6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47">
                <a:moveTo>
                  <a:pt x="113" y="61"/>
                </a:moveTo>
                <a:lnTo>
                  <a:pt x="108" y="0"/>
                </a:lnTo>
                <a:lnTo>
                  <a:pt x="68" y="0"/>
                </a:lnTo>
                <a:lnTo>
                  <a:pt x="62" y="61"/>
                </a:lnTo>
                <a:lnTo>
                  <a:pt x="0" y="61"/>
                </a:lnTo>
                <a:lnTo>
                  <a:pt x="1" y="78"/>
                </a:lnTo>
                <a:lnTo>
                  <a:pt x="88" y="147"/>
                </a:lnTo>
                <a:lnTo>
                  <a:pt x="174" y="78"/>
                </a:lnTo>
                <a:lnTo>
                  <a:pt x="176" y="61"/>
                </a:lnTo>
                <a:lnTo>
                  <a:pt x="113" y="61"/>
                </a:lnTo>
                <a:close/>
              </a:path>
            </a:pathLst>
          </a:custGeom>
          <a:solidFill>
            <a:srgbClr val="202A36"/>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a:extLst>
              <a:ext uri="{FF2B5EF4-FFF2-40B4-BE49-F238E27FC236}">
                <a16:creationId xmlns:a16="http://schemas.microsoft.com/office/drawing/2014/main" xmlns="" id="{935CC4A6-7389-4138-B13A-9952847C3DA0}"/>
              </a:ext>
            </a:extLst>
          </p:cNvPr>
          <p:cNvGrpSpPr/>
          <p:nvPr/>
        </p:nvGrpSpPr>
        <p:grpSpPr>
          <a:xfrm>
            <a:off x="8046202" y="4207607"/>
            <a:ext cx="4147943" cy="1133671"/>
            <a:chOff x="8046202" y="4207607"/>
            <a:chExt cx="4147943" cy="1133671"/>
          </a:xfrm>
        </p:grpSpPr>
        <p:sp>
          <p:nvSpPr>
            <p:cNvPr id="83" name="矩形 82">
              <a:extLst>
                <a:ext uri="{FF2B5EF4-FFF2-40B4-BE49-F238E27FC236}">
                  <a16:creationId xmlns:a16="http://schemas.microsoft.com/office/drawing/2014/main" xmlns="" id="{022A3368-BCB6-493C-834B-765F6C7A7151}"/>
                </a:ext>
              </a:extLst>
            </p:cNvPr>
            <p:cNvSpPr/>
            <p:nvPr/>
          </p:nvSpPr>
          <p:spPr>
            <a:xfrm>
              <a:off x="8468705" y="4207607"/>
              <a:ext cx="3725440" cy="1116781"/>
            </a:xfrm>
            <a:prstGeom prst="rect">
              <a:avLst/>
            </a:prstGeom>
          </p:spPr>
          <p:txBody>
            <a:bodyPr wrap="square">
              <a:spAutoFit/>
            </a:bodyPr>
            <a:lstStyle/>
            <a:p>
              <a:pPr>
                <a:lnSpc>
                  <a:spcPct val="200000"/>
                </a:lnSpc>
              </a:pPr>
              <a:r>
                <a:rPr lang="en-US" b="1" dirty="0">
                  <a:latin typeface="微软雅黑" panose="020B0503020204020204" pitchFamily="34" charset="-122"/>
                  <a:ea typeface="微软雅黑" panose="020B0503020204020204" pitchFamily="34" charset="-122"/>
                </a:rPr>
                <a:t>stable and steerable vibration</a:t>
              </a:r>
            </a:p>
            <a:p>
              <a:pPr>
                <a:lnSpc>
                  <a:spcPct val="200000"/>
                </a:lnSpc>
              </a:pPr>
              <a:r>
                <a:rPr lang="en-US" b="1" strike="sngStrike" dirty="0">
                  <a:latin typeface="微软雅黑" panose="020B0503020204020204" pitchFamily="34" charset="-122"/>
                  <a:ea typeface="微软雅黑" panose="020B0503020204020204" pitchFamily="34" charset="-122"/>
                </a:rPr>
                <a:t>sustained economic growth</a:t>
              </a:r>
            </a:p>
          </p:txBody>
        </p:sp>
        <p:sp>
          <p:nvSpPr>
            <p:cNvPr id="89" name="Freeform 138">
              <a:extLst>
                <a:ext uri="{FF2B5EF4-FFF2-40B4-BE49-F238E27FC236}">
                  <a16:creationId xmlns:a16="http://schemas.microsoft.com/office/drawing/2014/main" xmlns="" id="{3AE044B1-AFEB-495E-8736-1C47193AC81C}"/>
                </a:ext>
              </a:extLst>
            </p:cNvPr>
            <p:cNvSpPr>
              <a:spLocks noEditPoints="1"/>
            </p:cNvSpPr>
            <p:nvPr/>
          </p:nvSpPr>
          <p:spPr bwMode="auto">
            <a:xfrm>
              <a:off x="8046202" y="4340209"/>
              <a:ext cx="422503" cy="42250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6 w 288"/>
                <a:gd name="T11" fmla="*/ 106 h 288"/>
                <a:gd name="T12" fmla="*/ 135 w 288"/>
                <a:gd name="T13" fmla="*/ 208 h 288"/>
                <a:gd name="T14" fmla="*/ 122 w 288"/>
                <a:gd name="T15" fmla="*/ 213 h 288"/>
                <a:gd name="T16" fmla="*/ 113 w 288"/>
                <a:gd name="T17" fmla="*/ 213 h 288"/>
                <a:gd name="T18" fmla="*/ 101 w 288"/>
                <a:gd name="T19" fmla="*/ 208 h 288"/>
                <a:gd name="T20" fmla="*/ 53 w 288"/>
                <a:gd name="T21" fmla="*/ 160 h 288"/>
                <a:gd name="T22" fmla="*/ 53 w 288"/>
                <a:gd name="T23" fmla="*/ 149 h 288"/>
                <a:gd name="T24" fmla="*/ 72 w 288"/>
                <a:gd name="T25" fmla="*/ 130 h 288"/>
                <a:gd name="T26" fmla="*/ 82 w 288"/>
                <a:gd name="T27" fmla="*/ 130 h 288"/>
                <a:gd name="T28" fmla="*/ 113 w 288"/>
                <a:gd name="T29" fmla="*/ 161 h 288"/>
                <a:gd name="T30" fmla="*/ 123 w 288"/>
                <a:gd name="T31" fmla="*/ 161 h 288"/>
                <a:gd name="T32" fmla="*/ 207 w 288"/>
                <a:gd name="T33" fmla="*/ 77 h 288"/>
                <a:gd name="T34" fmla="*/ 217 w 288"/>
                <a:gd name="T35" fmla="*/ 77 h 288"/>
                <a:gd name="T36" fmla="*/ 236 w 288"/>
                <a:gd name="T37" fmla="*/ 96 h 288"/>
                <a:gd name="T38" fmla="*/ 236 w 288"/>
                <a:gd name="T39" fmla="*/ 1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close/>
                </a:path>
              </a:pathLst>
            </a:custGeom>
            <a:solidFill>
              <a:srgbClr val="FBC30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07">
              <a:extLst>
                <a:ext uri="{FF2B5EF4-FFF2-40B4-BE49-F238E27FC236}">
                  <a16:creationId xmlns:a16="http://schemas.microsoft.com/office/drawing/2014/main" xmlns="" id="{1491A7A9-5CBF-4644-848C-ECD4BECE86B2}"/>
                </a:ext>
              </a:extLst>
            </p:cNvPr>
            <p:cNvSpPr>
              <a:spLocks noEditPoints="1"/>
            </p:cNvSpPr>
            <p:nvPr/>
          </p:nvSpPr>
          <p:spPr bwMode="auto">
            <a:xfrm>
              <a:off x="8057399" y="4941168"/>
              <a:ext cx="400110" cy="40011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5 w 288"/>
                <a:gd name="T11" fmla="*/ 194 h 288"/>
                <a:gd name="T12" fmla="*/ 195 w 288"/>
                <a:gd name="T13" fmla="*/ 234 h 288"/>
                <a:gd name="T14" fmla="*/ 145 w 288"/>
                <a:gd name="T15" fmla="*/ 184 h 288"/>
                <a:gd name="T16" fmla="*/ 94 w 288"/>
                <a:gd name="T17" fmla="*/ 234 h 288"/>
                <a:gd name="T18" fmla="*/ 55 w 288"/>
                <a:gd name="T19" fmla="*/ 194 h 288"/>
                <a:gd name="T20" fmla="*/ 105 w 288"/>
                <a:gd name="T21" fmla="*/ 144 h 288"/>
                <a:gd name="T22" fmla="*/ 55 w 288"/>
                <a:gd name="T23" fmla="*/ 94 h 288"/>
                <a:gd name="T24" fmla="*/ 94 w 288"/>
                <a:gd name="T25" fmla="*/ 54 h 288"/>
                <a:gd name="T26" fmla="*/ 145 w 288"/>
                <a:gd name="T27" fmla="*/ 104 h 288"/>
                <a:gd name="T28" fmla="*/ 195 w 288"/>
                <a:gd name="T29" fmla="*/ 54 h 288"/>
                <a:gd name="T30" fmla="*/ 235 w 288"/>
                <a:gd name="T31" fmla="*/ 94 h 288"/>
                <a:gd name="T32" fmla="*/ 184 w 288"/>
                <a:gd name="T33" fmla="*/ 144 h 288"/>
                <a:gd name="T34" fmla="*/ 235 w 288"/>
                <a:gd name="T35"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5" y="194"/>
                  </a:moveTo>
                  <a:cubicBezTo>
                    <a:pt x="195" y="234"/>
                    <a:pt x="195" y="234"/>
                    <a:pt x="195" y="234"/>
                  </a:cubicBezTo>
                  <a:cubicBezTo>
                    <a:pt x="145" y="184"/>
                    <a:pt x="145" y="184"/>
                    <a:pt x="145" y="184"/>
                  </a:cubicBezTo>
                  <a:cubicBezTo>
                    <a:pt x="94" y="234"/>
                    <a:pt x="94" y="234"/>
                    <a:pt x="94" y="234"/>
                  </a:cubicBezTo>
                  <a:cubicBezTo>
                    <a:pt x="55" y="194"/>
                    <a:pt x="55" y="194"/>
                    <a:pt x="55" y="194"/>
                  </a:cubicBezTo>
                  <a:cubicBezTo>
                    <a:pt x="105" y="144"/>
                    <a:pt x="105" y="144"/>
                    <a:pt x="105" y="144"/>
                  </a:cubicBezTo>
                  <a:cubicBezTo>
                    <a:pt x="55" y="94"/>
                    <a:pt x="55" y="94"/>
                    <a:pt x="55" y="94"/>
                  </a:cubicBezTo>
                  <a:cubicBezTo>
                    <a:pt x="94" y="54"/>
                    <a:pt x="94" y="54"/>
                    <a:pt x="94" y="54"/>
                  </a:cubicBezTo>
                  <a:cubicBezTo>
                    <a:pt x="145" y="104"/>
                    <a:pt x="145" y="104"/>
                    <a:pt x="145" y="104"/>
                  </a:cubicBezTo>
                  <a:cubicBezTo>
                    <a:pt x="195" y="54"/>
                    <a:pt x="195" y="54"/>
                    <a:pt x="195" y="54"/>
                  </a:cubicBezTo>
                  <a:cubicBezTo>
                    <a:pt x="235" y="94"/>
                    <a:pt x="235" y="94"/>
                    <a:pt x="235" y="94"/>
                  </a:cubicBezTo>
                  <a:cubicBezTo>
                    <a:pt x="184" y="144"/>
                    <a:pt x="184" y="144"/>
                    <a:pt x="184" y="144"/>
                  </a:cubicBezTo>
                  <a:lnTo>
                    <a:pt x="235" y="194"/>
                  </a:lnTo>
                  <a:close/>
                </a:path>
              </a:pathLst>
            </a:custGeom>
            <a:solidFill>
              <a:srgbClr val="FBC301"/>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5517625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0-#ppt_h/2"/>
                                          </p:val>
                                        </p:tav>
                                        <p:tav tm="100000">
                                          <p:val>
                                            <p:strVal val="#ppt_y"/>
                                          </p:val>
                                        </p:tav>
                                      </p:tavLst>
                                    </p:anim>
                                  </p:childTnLst>
                                </p:cTn>
                              </p:par>
                              <p:par>
                                <p:cTn id="14" presetID="22" presetClass="entr" presetSubtype="2" fill="hold" nodeType="withEffect">
                                  <p:stCondLst>
                                    <p:cond delay="50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par>
                                <p:cTn id="17" presetID="53" presetClass="entr" presetSubtype="16"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fade">
                                      <p:cBhvr>
                                        <p:cTn id="29" dur="750"/>
                                        <p:tgtEl>
                                          <p:spTgt spid="81"/>
                                        </p:tgtEl>
                                      </p:cBhvr>
                                    </p:animEffect>
                                    <p:anim calcmode="lin" valueType="num">
                                      <p:cBhvr>
                                        <p:cTn id="30" dur="750" fill="hold"/>
                                        <p:tgtEl>
                                          <p:spTgt spid="81"/>
                                        </p:tgtEl>
                                        <p:attrNameLst>
                                          <p:attrName>ppt_x</p:attrName>
                                        </p:attrNameLst>
                                      </p:cBhvr>
                                      <p:tavLst>
                                        <p:tav tm="0">
                                          <p:val>
                                            <p:strVal val="#ppt_x"/>
                                          </p:val>
                                        </p:tav>
                                        <p:tav tm="100000">
                                          <p:val>
                                            <p:strVal val="#ppt_x"/>
                                          </p:val>
                                        </p:tav>
                                      </p:tavLst>
                                    </p:anim>
                                    <p:anim calcmode="lin" valueType="num">
                                      <p:cBhvr>
                                        <p:cTn id="31" dur="75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 presetClass="exit" presetSubtype="0" fill="hold" nodeType="withEffect">
                                  <p:stCondLst>
                                    <p:cond delay="0"/>
                                  </p:stCondLst>
                                  <p:childTnLst>
                                    <p:set>
                                      <p:cBhvr>
                                        <p:cTn id="38" dur="1" fill="hold">
                                          <p:stCondLst>
                                            <p:cond delay="0"/>
                                          </p:stCondLst>
                                        </p:cTn>
                                        <p:tgtEl>
                                          <p:spTgt spid="34"/>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81"/>
                                        </p:tgtEl>
                                      </p:cBhvr>
                                    </p:animEffect>
                                    <p:set>
                                      <p:cBhvr>
                                        <p:cTn id="47" dur="1" fill="hold">
                                          <p:stCondLst>
                                            <p:cond delay="499"/>
                                          </p:stCondLst>
                                        </p:cTn>
                                        <p:tgtEl>
                                          <p:spTgt spid="81"/>
                                        </p:tgtEl>
                                        <p:attrNameLst>
                                          <p:attrName>style.visibility</p:attrName>
                                        </p:attrNameLst>
                                      </p:cBhvr>
                                      <p:to>
                                        <p:strVal val="hidden"/>
                                      </p:to>
                                    </p:set>
                                  </p:childTnLst>
                                </p:cTn>
                              </p:par>
                              <p:par>
                                <p:cTn id="48" presetID="22" presetClass="entr" presetSubtype="2" fill="hold" nodeType="withEffect">
                                  <p:stCondLst>
                                    <p:cond delay="100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53" presetClass="entr" presetSubtype="16" fill="hold" grpId="0" nodeType="withEffect">
                                  <p:stCondLst>
                                    <p:cond delay="100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Effect transition="in" filter="fade">
                                      <p:cBhvr>
                                        <p:cTn id="55" dur="500"/>
                                        <p:tgtEl>
                                          <p:spTgt spid="27"/>
                                        </p:tgtEl>
                                      </p:cBhvr>
                                    </p:animEffect>
                                  </p:childTnLst>
                                </p:cTn>
                              </p:par>
                            </p:childTnLst>
                          </p:cTn>
                        </p:par>
                        <p:par>
                          <p:cTn id="56" fill="hold">
                            <p:stCondLst>
                              <p:cond delay="1500"/>
                            </p:stCondLst>
                            <p:childTnLst>
                              <p:par>
                                <p:cTn id="57" presetID="47" presetClass="entr" presetSubtype="0"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anim calcmode="lin" valueType="num">
                                      <p:cBhvr>
                                        <p:cTn id="60" dur="500" fill="hold"/>
                                        <p:tgtEl>
                                          <p:spTgt spid="88"/>
                                        </p:tgtEl>
                                        <p:attrNameLst>
                                          <p:attrName>ppt_x</p:attrName>
                                        </p:attrNameLst>
                                      </p:cBhvr>
                                      <p:tavLst>
                                        <p:tav tm="0">
                                          <p:val>
                                            <p:strVal val="#ppt_x"/>
                                          </p:val>
                                        </p:tav>
                                        <p:tav tm="100000">
                                          <p:val>
                                            <p:strVal val="#ppt_x"/>
                                          </p:val>
                                        </p:tav>
                                      </p:tavLst>
                                    </p:anim>
                                    <p:anim calcmode="lin" valueType="num">
                                      <p:cBhvr>
                                        <p:cTn id="61" dur="500" fill="hold"/>
                                        <p:tgtEl>
                                          <p:spTgt spid="88"/>
                                        </p:tgtEl>
                                        <p:attrNameLst>
                                          <p:attrName>ppt_y</p:attrName>
                                        </p:attrNameLst>
                                      </p:cBhvr>
                                      <p:tavLst>
                                        <p:tav tm="0">
                                          <p:val>
                                            <p:strVal val="#ppt_y-.1"/>
                                          </p:val>
                                        </p:tav>
                                        <p:tav tm="100000">
                                          <p:val>
                                            <p:strVal val="#ppt_y"/>
                                          </p:val>
                                        </p:tav>
                                      </p:tavLst>
                                    </p:anim>
                                  </p:childTnLst>
                                </p:cTn>
                              </p:par>
                            </p:childTnLst>
                          </p:cTn>
                        </p:par>
                        <p:par>
                          <p:cTn id="62" fill="hold">
                            <p:stCondLst>
                              <p:cond delay="2000"/>
                            </p:stCondLst>
                            <p:childTnLst>
                              <p:par>
                                <p:cTn id="63" presetID="10" presetClass="entr" presetSubtype="0" fill="hold" nodeType="after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fade">
                                      <p:cBhvr>
                                        <p:cTn id="65"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27" grpId="0"/>
      <p:bldP spid="28" grpId="0"/>
      <p:bldP spid="8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Implication</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792429" y="2776784"/>
            <a:ext cx="1538068" cy="1560603"/>
            <a:chOff x="5803900" y="2852738"/>
            <a:chExt cx="1300163" cy="1319212"/>
          </a:xfrm>
          <a:solidFill>
            <a:srgbClr val="000000">
              <a:alpha val="60000"/>
            </a:srgbClr>
          </a:solidFill>
        </p:grpSpPr>
        <p:sp>
          <p:nvSpPr>
            <p:cNvPr id="20"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202A3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624070" y="3793333"/>
            <a:ext cx="1868593" cy="1866715"/>
            <a:chOff x="5305425" y="2638425"/>
            <a:chExt cx="1579563" cy="1577975"/>
          </a:xfrm>
          <a:solidFill>
            <a:srgbClr val="000000">
              <a:alpha val="60000"/>
            </a:srgbClr>
          </a:solidFill>
        </p:grpSpPr>
        <p:sp>
          <p:nvSpPr>
            <p:cNvPr id="23"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34495E"/>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xmlns="" id="{0930E1F1-6410-4784-B4F5-7E5D6ED9F12C}"/>
              </a:ext>
            </a:extLst>
          </p:cNvPr>
          <p:cNvGrpSpPr/>
          <p:nvPr/>
        </p:nvGrpSpPr>
        <p:grpSpPr>
          <a:xfrm>
            <a:off x="4296804" y="3551923"/>
            <a:ext cx="5379066" cy="1570927"/>
            <a:chOff x="4225378" y="4931876"/>
            <a:chExt cx="5379066" cy="1570927"/>
          </a:xfrm>
        </p:grpSpPr>
        <p:sp>
          <p:nvSpPr>
            <p:cNvPr id="29" name="TextBox 55"/>
            <p:cNvSpPr txBox="1"/>
            <p:nvPr/>
          </p:nvSpPr>
          <p:spPr>
            <a:xfrm>
              <a:off x="4304915" y="5259065"/>
              <a:ext cx="5299529" cy="1243738"/>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50000"/>
                </a:lnSpc>
              </a:pPr>
              <a:r>
                <a:rPr lang="en-US" altLang="zh-CN" sz="1600" dirty="0"/>
                <a:t>CPI has one time-lag effect (one quarter). Because CPI data is collected monthly, on which the </a:t>
              </a:r>
              <a:r>
                <a:rPr lang="en-US" altLang="zh-CN" sz="1800" b="1" dirty="0">
                  <a:solidFill>
                    <a:srgbClr val="FBC301"/>
                  </a:solidFill>
                </a:rPr>
                <a:t>fiscal policy and price regulation</a:t>
              </a:r>
              <a:r>
                <a:rPr lang="en-US" altLang="zh-CN" sz="1600" dirty="0">
                  <a:solidFill>
                    <a:srgbClr val="FBC301"/>
                  </a:solidFill>
                </a:rPr>
                <a:t> </a:t>
              </a:r>
              <a:r>
                <a:rPr lang="en-US" altLang="zh-CN" sz="1600" dirty="0"/>
                <a:t>launched are based</a:t>
              </a:r>
            </a:p>
          </p:txBody>
        </p:sp>
        <p:sp>
          <p:nvSpPr>
            <p:cNvPr id="30" name="矩形 29"/>
            <p:cNvSpPr/>
            <p:nvPr/>
          </p:nvSpPr>
          <p:spPr>
            <a:xfrm>
              <a:off x="4225378" y="4931876"/>
              <a:ext cx="2717011" cy="400110"/>
            </a:xfrm>
            <a:prstGeom prst="rect">
              <a:avLst/>
            </a:prstGeom>
          </p:spPr>
          <p:txBody>
            <a:bodyPr wrap="square">
              <a:spAutoFit/>
            </a:bodyPr>
            <a:lstStyle/>
            <a:p>
              <a:pPr algn="ctr"/>
              <a:r>
                <a:rPr lang="en-US" altLang="zh-CN" sz="2000" b="1" u="sng" dirty="0">
                  <a:solidFill>
                    <a:srgbClr val="202A36"/>
                  </a:solidFill>
                  <a:latin typeface="微软雅黑" pitchFamily="34" charset="-122"/>
                  <a:ea typeface="微软雅黑" pitchFamily="34" charset="-122"/>
                  <a:cs typeface="华文黑体" pitchFamily="2" charset="-122"/>
                </a:rPr>
                <a:t>CPI time-lag effect</a:t>
              </a:r>
            </a:p>
          </p:txBody>
        </p:sp>
      </p:grpSp>
      <p:cxnSp>
        <p:nvCxnSpPr>
          <p:cNvPr id="37" name="肘形连接符 36"/>
          <p:cNvCxnSpPr>
            <a:cxnSpLocks/>
          </p:cNvCxnSpPr>
          <p:nvPr/>
        </p:nvCxnSpPr>
        <p:spPr>
          <a:xfrm flipV="1">
            <a:off x="3268296" y="3886304"/>
            <a:ext cx="1056008" cy="805120"/>
          </a:xfrm>
          <a:prstGeom prst="bentConnector3">
            <a:avLst>
              <a:gd name="adj1"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xmlns="" id="{72B326D6-D994-4C44-A476-28AF0037561B}"/>
              </a:ext>
            </a:extLst>
          </p:cNvPr>
          <p:cNvGrpSpPr>
            <a:grpSpLocks noChangeAspect="1"/>
          </p:cNvGrpSpPr>
          <p:nvPr/>
        </p:nvGrpSpPr>
        <p:grpSpPr>
          <a:xfrm>
            <a:off x="330916" y="199584"/>
            <a:ext cx="310767" cy="266579"/>
            <a:chOff x="5084763" y="971548"/>
            <a:chExt cx="323865" cy="277813"/>
          </a:xfrm>
          <a:solidFill>
            <a:schemeClr val="bg1"/>
          </a:solidFill>
        </p:grpSpPr>
        <p:sp>
          <p:nvSpPr>
            <p:cNvPr id="40" name="Freeform 301">
              <a:extLst>
                <a:ext uri="{FF2B5EF4-FFF2-40B4-BE49-F238E27FC236}">
                  <a16:creationId xmlns:a16="http://schemas.microsoft.com/office/drawing/2014/main" xmlns="" id="{3FBE990F-3AA3-493E-92A4-140A7944BF7F}"/>
                </a:ext>
              </a:extLst>
            </p:cNvPr>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Freeform 302">
              <a:extLst>
                <a:ext uri="{FF2B5EF4-FFF2-40B4-BE49-F238E27FC236}">
                  <a16:creationId xmlns:a16="http://schemas.microsoft.com/office/drawing/2014/main" xmlns="" id="{10E63691-0E9D-458B-8D0B-96E7B1B9268A}"/>
                </a:ext>
              </a:extLst>
            </p:cNvPr>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3">
              <a:extLst>
                <a:ext uri="{FF2B5EF4-FFF2-40B4-BE49-F238E27FC236}">
                  <a16:creationId xmlns:a16="http://schemas.microsoft.com/office/drawing/2014/main" xmlns="" id="{64CEC5FD-9838-4CFA-931C-14317598C2B7}"/>
                </a:ext>
              </a:extLst>
            </p:cNvPr>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44" name="组合 43">
            <a:extLst>
              <a:ext uri="{FF2B5EF4-FFF2-40B4-BE49-F238E27FC236}">
                <a16:creationId xmlns:a16="http://schemas.microsoft.com/office/drawing/2014/main" xmlns="" id="{05EC4C33-874A-4A10-AB46-66E29F043070}"/>
              </a:ext>
            </a:extLst>
          </p:cNvPr>
          <p:cNvGrpSpPr/>
          <p:nvPr/>
        </p:nvGrpSpPr>
        <p:grpSpPr>
          <a:xfrm>
            <a:off x="9399288" y="194010"/>
            <a:ext cx="2530947" cy="335507"/>
            <a:chOff x="9702184" y="187549"/>
            <a:chExt cx="2228051" cy="335507"/>
          </a:xfrm>
        </p:grpSpPr>
        <p:grpSp>
          <p:nvGrpSpPr>
            <p:cNvPr id="46" name="组合 45">
              <a:extLst>
                <a:ext uri="{FF2B5EF4-FFF2-40B4-BE49-F238E27FC236}">
                  <a16:creationId xmlns:a16="http://schemas.microsoft.com/office/drawing/2014/main" xmlns="" id="{F9C103FE-ABA8-4DC4-AB47-AEA7C2704FEE}"/>
                </a:ext>
              </a:extLst>
            </p:cNvPr>
            <p:cNvGrpSpPr/>
            <p:nvPr/>
          </p:nvGrpSpPr>
          <p:grpSpPr>
            <a:xfrm>
              <a:off x="9714117" y="187549"/>
              <a:ext cx="2216118" cy="335507"/>
              <a:chOff x="9714117" y="187549"/>
              <a:chExt cx="2216118" cy="335507"/>
            </a:xfrm>
          </p:grpSpPr>
          <p:sp>
            <p:nvSpPr>
              <p:cNvPr id="49" name="矩形 48">
                <a:extLst>
                  <a:ext uri="{FF2B5EF4-FFF2-40B4-BE49-F238E27FC236}">
                    <a16:creationId xmlns:a16="http://schemas.microsoft.com/office/drawing/2014/main" xmlns="" id="{E6742FBE-C7A9-4CC1-92B2-333D4335E9A4}"/>
                  </a:ext>
                </a:extLst>
              </p:cNvPr>
              <p:cNvSpPr/>
              <p:nvPr/>
            </p:nvSpPr>
            <p:spPr>
              <a:xfrm>
                <a:off x="9714117" y="187549"/>
                <a:ext cx="1075093"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0" name="矩形 49">
                <a:extLst>
                  <a:ext uri="{FF2B5EF4-FFF2-40B4-BE49-F238E27FC236}">
                    <a16:creationId xmlns:a16="http://schemas.microsoft.com/office/drawing/2014/main" xmlns="" id="{CE8E15F1-B926-4735-BD5F-33409534E0B8}"/>
                  </a:ext>
                </a:extLst>
              </p:cNvPr>
              <p:cNvSpPr/>
              <p:nvPr/>
            </p:nvSpPr>
            <p:spPr>
              <a:xfrm>
                <a:off x="10789210" y="187549"/>
                <a:ext cx="1141025"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7" name="文本框 9">
              <a:extLst>
                <a:ext uri="{FF2B5EF4-FFF2-40B4-BE49-F238E27FC236}">
                  <a16:creationId xmlns:a16="http://schemas.microsoft.com/office/drawing/2014/main" xmlns="" id="{A92D86C2-B17E-4325-9408-20E3C1C35658}"/>
                </a:ext>
              </a:extLst>
            </p:cNvPr>
            <p:cNvSpPr txBox="1"/>
            <p:nvPr/>
          </p:nvSpPr>
          <p:spPr>
            <a:xfrm>
              <a:off x="9702184" y="212410"/>
              <a:ext cx="1046878"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Three</a:t>
              </a:r>
              <a:endParaRPr lang="zh-CN" altLang="en-US" sz="1400" b="1" dirty="0">
                <a:solidFill>
                  <a:schemeClr val="bg1"/>
                </a:solidFill>
                <a:latin typeface="微软雅黑" pitchFamily="34" charset="-122"/>
                <a:ea typeface="微软雅黑" pitchFamily="34" charset="-122"/>
              </a:endParaRPr>
            </a:p>
          </p:txBody>
        </p:sp>
        <p:sp>
          <p:nvSpPr>
            <p:cNvPr id="48" name="文本框 9">
              <a:extLst>
                <a:ext uri="{FF2B5EF4-FFF2-40B4-BE49-F238E27FC236}">
                  <a16:creationId xmlns:a16="http://schemas.microsoft.com/office/drawing/2014/main" xmlns="" id="{AE90DBDF-86EA-4FD0-B1C8-BCDE7495F7E2}"/>
                </a:ext>
              </a:extLst>
            </p:cNvPr>
            <p:cNvSpPr txBox="1"/>
            <p:nvPr/>
          </p:nvSpPr>
          <p:spPr>
            <a:xfrm>
              <a:off x="10829357" y="227623"/>
              <a:ext cx="96796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Result</a:t>
              </a:r>
              <a:endParaRPr lang="zh-CN" altLang="en-US" sz="1400" b="1" dirty="0">
                <a:solidFill>
                  <a:schemeClr val="bg1"/>
                </a:solidFill>
                <a:latin typeface="微软雅黑" pitchFamily="34" charset="-122"/>
                <a:ea typeface="微软雅黑" pitchFamily="34" charset="-122"/>
              </a:endParaRPr>
            </a:p>
          </p:txBody>
        </p:sp>
      </p:grpSp>
      <p:sp>
        <p:nvSpPr>
          <p:cNvPr id="11" name="矩形 10">
            <a:extLst>
              <a:ext uri="{FF2B5EF4-FFF2-40B4-BE49-F238E27FC236}">
                <a16:creationId xmlns:a16="http://schemas.microsoft.com/office/drawing/2014/main" xmlns="" id="{AB378413-C5BA-4467-8039-426C10EDA75A}"/>
              </a:ext>
            </a:extLst>
          </p:cNvPr>
          <p:cNvSpPr/>
          <p:nvPr/>
        </p:nvSpPr>
        <p:spPr>
          <a:xfrm>
            <a:off x="6485456" y="5349175"/>
            <a:ext cx="4737139" cy="952953"/>
          </a:xfrm>
          <a:prstGeom prst="rect">
            <a:avLst/>
          </a:prstGeom>
        </p:spPr>
        <p:txBody>
          <a:bodyPr wrap="square">
            <a:spAutoFit/>
          </a:bodyPr>
          <a:lstStyle/>
          <a:p>
            <a:pPr>
              <a:lnSpc>
                <a:spcPct val="120000"/>
              </a:lnSpc>
            </a:pPr>
            <a:r>
              <a:rPr lang="en-US" sz="1600" dirty="0">
                <a:solidFill>
                  <a:srgbClr val="34495E"/>
                </a:solidFill>
                <a:latin typeface="Times New Roman" panose="02020603050405020304" pitchFamily="18" charset="0"/>
                <a:cs typeface="Times New Roman" panose="02020603050405020304" pitchFamily="18" charset="0"/>
              </a:rPr>
              <a:t>Article written by Chen (2009) also suggests that there is long-term stable equilibrium relationship between the economic growth and the inflation of prices. </a:t>
            </a:r>
          </a:p>
        </p:txBody>
      </p:sp>
      <p:grpSp>
        <p:nvGrpSpPr>
          <p:cNvPr id="52" name="组合 51">
            <a:extLst>
              <a:ext uri="{FF2B5EF4-FFF2-40B4-BE49-F238E27FC236}">
                <a16:creationId xmlns:a16="http://schemas.microsoft.com/office/drawing/2014/main" xmlns="" id="{1AB3FB11-E5AA-4485-99EC-D84A12A497E4}"/>
              </a:ext>
            </a:extLst>
          </p:cNvPr>
          <p:cNvGrpSpPr/>
          <p:nvPr/>
        </p:nvGrpSpPr>
        <p:grpSpPr>
          <a:xfrm>
            <a:off x="5902394" y="5578115"/>
            <a:ext cx="388030" cy="495072"/>
            <a:chOff x="3732214" y="2457451"/>
            <a:chExt cx="138113" cy="176213"/>
          </a:xfrm>
          <a:solidFill>
            <a:srgbClr val="FBC301"/>
          </a:solidFill>
        </p:grpSpPr>
        <p:sp>
          <p:nvSpPr>
            <p:cNvPr id="53" name="Freeform 150">
              <a:extLst>
                <a:ext uri="{FF2B5EF4-FFF2-40B4-BE49-F238E27FC236}">
                  <a16:creationId xmlns:a16="http://schemas.microsoft.com/office/drawing/2014/main" xmlns="" id="{112B371B-11BE-41E0-90AF-76ECF3C70F18}"/>
                </a:ext>
              </a:extLst>
            </p:cNvPr>
            <p:cNvSpPr>
              <a:spLocks/>
            </p:cNvSpPr>
            <p:nvPr/>
          </p:nvSpPr>
          <p:spPr bwMode="auto">
            <a:xfrm>
              <a:off x="3732214" y="2492376"/>
              <a:ext cx="101600" cy="141288"/>
            </a:xfrm>
            <a:custGeom>
              <a:avLst/>
              <a:gdLst>
                <a:gd name="T0" fmla="*/ 15 w 64"/>
                <a:gd name="T1" fmla="*/ 74 h 89"/>
                <a:gd name="T2" fmla="*/ 15 w 64"/>
                <a:gd name="T3" fmla="*/ 67 h 89"/>
                <a:gd name="T4" fmla="*/ 15 w 64"/>
                <a:gd name="T5" fmla="*/ 0 h 89"/>
                <a:gd name="T6" fmla="*/ 0 w 64"/>
                <a:gd name="T7" fmla="*/ 0 h 89"/>
                <a:gd name="T8" fmla="*/ 0 w 64"/>
                <a:gd name="T9" fmla="*/ 89 h 89"/>
                <a:gd name="T10" fmla="*/ 64 w 64"/>
                <a:gd name="T11" fmla="*/ 89 h 89"/>
                <a:gd name="T12" fmla="*/ 64 w 64"/>
                <a:gd name="T13" fmla="*/ 74 h 89"/>
                <a:gd name="T14" fmla="*/ 22 w 64"/>
                <a:gd name="T15" fmla="*/ 74 h 89"/>
                <a:gd name="T16" fmla="*/ 15 w 64"/>
                <a:gd name="T1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9">
                  <a:moveTo>
                    <a:pt x="15" y="74"/>
                  </a:moveTo>
                  <a:lnTo>
                    <a:pt x="15" y="67"/>
                  </a:lnTo>
                  <a:lnTo>
                    <a:pt x="15" y="0"/>
                  </a:lnTo>
                  <a:lnTo>
                    <a:pt x="0" y="0"/>
                  </a:lnTo>
                  <a:lnTo>
                    <a:pt x="0" y="89"/>
                  </a:lnTo>
                  <a:lnTo>
                    <a:pt x="64" y="89"/>
                  </a:lnTo>
                  <a:lnTo>
                    <a:pt x="64" y="74"/>
                  </a:lnTo>
                  <a:lnTo>
                    <a:pt x="22" y="74"/>
                  </a:lnTo>
                  <a:lnTo>
                    <a:pt x="15"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51">
              <a:extLst>
                <a:ext uri="{FF2B5EF4-FFF2-40B4-BE49-F238E27FC236}">
                  <a16:creationId xmlns:a16="http://schemas.microsoft.com/office/drawing/2014/main" xmlns="" id="{F26DFED2-8B91-46E5-8C55-4C9DAE283E48}"/>
                </a:ext>
              </a:extLst>
            </p:cNvPr>
            <p:cNvSpPr>
              <a:spLocks/>
            </p:cNvSpPr>
            <p:nvPr/>
          </p:nvSpPr>
          <p:spPr bwMode="auto">
            <a:xfrm>
              <a:off x="3767139" y="2457451"/>
              <a:ext cx="103188" cy="141288"/>
            </a:xfrm>
            <a:custGeom>
              <a:avLst/>
              <a:gdLst>
                <a:gd name="T0" fmla="*/ 46 w 65"/>
                <a:gd name="T1" fmla="*/ 19 h 89"/>
                <a:gd name="T2" fmla="*/ 46 w 65"/>
                <a:gd name="T3" fmla="*/ 13 h 89"/>
                <a:gd name="T4" fmla="*/ 46 w 65"/>
                <a:gd name="T5" fmla="*/ 0 h 89"/>
                <a:gd name="T6" fmla="*/ 46 w 65"/>
                <a:gd name="T7" fmla="*/ 0 h 89"/>
                <a:gd name="T8" fmla="*/ 0 w 65"/>
                <a:gd name="T9" fmla="*/ 0 h 89"/>
                <a:gd name="T10" fmla="*/ 0 w 65"/>
                <a:gd name="T11" fmla="*/ 89 h 89"/>
                <a:gd name="T12" fmla="*/ 65 w 65"/>
                <a:gd name="T13" fmla="*/ 89 h 89"/>
                <a:gd name="T14" fmla="*/ 65 w 65"/>
                <a:gd name="T15" fmla="*/ 19 h 89"/>
                <a:gd name="T16" fmla="*/ 52 w 65"/>
                <a:gd name="T17" fmla="*/ 19 h 89"/>
                <a:gd name="T18" fmla="*/ 46 w 6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89">
                  <a:moveTo>
                    <a:pt x="46" y="19"/>
                  </a:moveTo>
                  <a:lnTo>
                    <a:pt x="46" y="13"/>
                  </a:lnTo>
                  <a:lnTo>
                    <a:pt x="46" y="0"/>
                  </a:lnTo>
                  <a:lnTo>
                    <a:pt x="46" y="0"/>
                  </a:lnTo>
                  <a:lnTo>
                    <a:pt x="0" y="0"/>
                  </a:lnTo>
                  <a:lnTo>
                    <a:pt x="0" y="89"/>
                  </a:lnTo>
                  <a:lnTo>
                    <a:pt x="65" y="89"/>
                  </a:lnTo>
                  <a:lnTo>
                    <a:pt x="65" y="19"/>
                  </a:lnTo>
                  <a:lnTo>
                    <a:pt x="52" y="19"/>
                  </a:ln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52">
              <a:extLst>
                <a:ext uri="{FF2B5EF4-FFF2-40B4-BE49-F238E27FC236}">
                  <a16:creationId xmlns:a16="http://schemas.microsoft.com/office/drawing/2014/main" xmlns="" id="{A5581014-6334-4965-9D55-AF9E9140E2F1}"/>
                </a:ext>
              </a:extLst>
            </p:cNvPr>
            <p:cNvSpPr>
              <a:spLocks/>
            </p:cNvSpPr>
            <p:nvPr/>
          </p:nvSpPr>
          <p:spPr bwMode="auto">
            <a:xfrm>
              <a:off x="3849689" y="2457451"/>
              <a:ext cx="20638" cy="20638"/>
            </a:xfrm>
            <a:custGeom>
              <a:avLst/>
              <a:gdLst>
                <a:gd name="T0" fmla="*/ 0 w 13"/>
                <a:gd name="T1" fmla="*/ 13 h 13"/>
                <a:gd name="T2" fmla="*/ 13 w 13"/>
                <a:gd name="T3" fmla="*/ 13 h 13"/>
                <a:gd name="T4" fmla="*/ 12 w 13"/>
                <a:gd name="T5" fmla="*/ 12 h 13"/>
                <a:gd name="T6" fmla="*/ 0 w 13"/>
                <a:gd name="T7" fmla="*/ 1 h 13"/>
                <a:gd name="T8" fmla="*/ 0 w 13"/>
                <a:gd name="T9" fmla="*/ 0 h 13"/>
                <a:gd name="T10" fmla="*/ 0 w 13"/>
                <a:gd name="T11" fmla="*/ 13 h 13"/>
              </a:gdLst>
              <a:ahLst/>
              <a:cxnLst>
                <a:cxn ang="0">
                  <a:pos x="T0" y="T1"/>
                </a:cxn>
                <a:cxn ang="0">
                  <a:pos x="T2" y="T3"/>
                </a:cxn>
                <a:cxn ang="0">
                  <a:pos x="T4" y="T5"/>
                </a:cxn>
                <a:cxn ang="0">
                  <a:pos x="T6" y="T7"/>
                </a:cxn>
                <a:cxn ang="0">
                  <a:pos x="T8" y="T9"/>
                </a:cxn>
                <a:cxn ang="0">
                  <a:pos x="T10" y="T11"/>
                </a:cxn>
              </a:cxnLst>
              <a:rect l="0" t="0" r="r" b="b"/>
              <a:pathLst>
                <a:path w="13" h="13">
                  <a:moveTo>
                    <a:pt x="0" y="13"/>
                  </a:moveTo>
                  <a:lnTo>
                    <a:pt x="13" y="13"/>
                  </a:lnTo>
                  <a:lnTo>
                    <a:pt x="12" y="12"/>
                  </a:lnTo>
                  <a:lnTo>
                    <a:pt x="0" y="1"/>
                  </a:lnTo>
                  <a:lnTo>
                    <a:pt x="0"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xmlns="" id="{F967D52E-0466-4410-BD24-F14AA4ECC50C}"/>
              </a:ext>
            </a:extLst>
          </p:cNvPr>
          <p:cNvGrpSpPr/>
          <p:nvPr/>
        </p:nvGrpSpPr>
        <p:grpSpPr>
          <a:xfrm>
            <a:off x="1909162" y="881441"/>
            <a:ext cx="2532241" cy="1971495"/>
            <a:chOff x="4297387" y="4931876"/>
            <a:chExt cx="2532241" cy="1971495"/>
          </a:xfrm>
        </p:grpSpPr>
        <p:sp>
          <p:nvSpPr>
            <p:cNvPr id="66" name="TextBox 55">
              <a:extLst>
                <a:ext uri="{FF2B5EF4-FFF2-40B4-BE49-F238E27FC236}">
                  <a16:creationId xmlns:a16="http://schemas.microsoft.com/office/drawing/2014/main" xmlns="" id="{686B1831-6DA2-4FD0-91F7-556C51C9E233}"/>
                </a:ext>
              </a:extLst>
            </p:cNvPr>
            <p:cNvSpPr txBox="1"/>
            <p:nvPr/>
          </p:nvSpPr>
          <p:spPr>
            <a:xfrm>
              <a:off x="4326414" y="5321784"/>
              <a:ext cx="2306852" cy="1581587"/>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sz="1600" b="1" dirty="0">
                  <a:solidFill>
                    <a:srgbClr val="FBC301"/>
                  </a:solidFill>
                </a:rPr>
                <a:t>1. </a:t>
              </a:r>
              <a:r>
                <a:rPr lang="en-US" altLang="zh-CN" sz="1600" dirty="0"/>
                <a:t>Accumulated effect of all the time-lags of oil price can explain the </a:t>
              </a:r>
              <a:r>
                <a:rPr lang="en-US" altLang="zh-CN" sz="1800" b="1" dirty="0"/>
                <a:t>1.6%</a:t>
              </a:r>
              <a:r>
                <a:rPr lang="en-US" altLang="zh-CN" sz="1600" dirty="0"/>
                <a:t> of the difference;</a:t>
              </a:r>
            </a:p>
          </p:txBody>
        </p:sp>
        <p:sp>
          <p:nvSpPr>
            <p:cNvPr id="67" name="矩形 66">
              <a:extLst>
                <a:ext uri="{FF2B5EF4-FFF2-40B4-BE49-F238E27FC236}">
                  <a16:creationId xmlns:a16="http://schemas.microsoft.com/office/drawing/2014/main" xmlns="" id="{3D4C06CC-EC23-4B3E-842C-28FA3D6A19B7}"/>
                </a:ext>
              </a:extLst>
            </p:cNvPr>
            <p:cNvSpPr/>
            <p:nvPr/>
          </p:nvSpPr>
          <p:spPr>
            <a:xfrm>
              <a:off x="4297387" y="4931876"/>
              <a:ext cx="2532241" cy="400110"/>
            </a:xfrm>
            <a:prstGeom prst="rect">
              <a:avLst/>
            </a:prstGeom>
          </p:spPr>
          <p:txBody>
            <a:bodyPr wrap="square">
              <a:spAutoFit/>
            </a:bodyPr>
            <a:lstStyle/>
            <a:p>
              <a:pPr algn="ctr"/>
              <a:r>
                <a:rPr lang="en-US" altLang="zh-CN" sz="2000" b="1" u="sng" dirty="0">
                  <a:solidFill>
                    <a:srgbClr val="202A36"/>
                  </a:solidFill>
                  <a:latin typeface="微软雅黑" pitchFamily="34" charset="-122"/>
                  <a:ea typeface="微软雅黑" pitchFamily="34" charset="-122"/>
                  <a:cs typeface="华文黑体" pitchFamily="2" charset="-122"/>
                </a:rPr>
                <a:t>Oil time-lag effect</a:t>
              </a:r>
            </a:p>
          </p:txBody>
        </p:sp>
      </p:grpSp>
      <p:cxnSp>
        <p:nvCxnSpPr>
          <p:cNvPr id="68" name="肘形连接符 36">
            <a:extLst>
              <a:ext uri="{FF2B5EF4-FFF2-40B4-BE49-F238E27FC236}">
                <a16:creationId xmlns:a16="http://schemas.microsoft.com/office/drawing/2014/main" xmlns="" id="{214EBA5C-86CA-475A-A27C-DDC05AD8CFD8}"/>
              </a:ext>
            </a:extLst>
          </p:cNvPr>
          <p:cNvCxnSpPr>
            <a:cxnSpLocks/>
          </p:cNvCxnSpPr>
          <p:nvPr/>
        </p:nvCxnSpPr>
        <p:spPr>
          <a:xfrm rot="5400000" flipH="1" flipV="1">
            <a:off x="761289" y="1789356"/>
            <a:ext cx="1746910" cy="564103"/>
          </a:xfrm>
          <a:prstGeom prst="bentConnector2">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9" name="TextBox 55">
            <a:extLst>
              <a:ext uri="{FF2B5EF4-FFF2-40B4-BE49-F238E27FC236}">
                <a16:creationId xmlns:a16="http://schemas.microsoft.com/office/drawing/2014/main" xmlns="" id="{9931242F-65C9-403B-9EC0-6F76FD799E50}"/>
              </a:ext>
            </a:extLst>
          </p:cNvPr>
          <p:cNvSpPr txBox="1"/>
          <p:nvPr/>
        </p:nvSpPr>
        <p:spPr>
          <a:xfrm>
            <a:off x="4654830" y="1300849"/>
            <a:ext cx="2306853" cy="1840119"/>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sz="1600" b="1" dirty="0">
                <a:solidFill>
                  <a:srgbClr val="FBC301"/>
                </a:solidFill>
              </a:rPr>
              <a:t>2. </a:t>
            </a:r>
            <a:r>
              <a:rPr lang="en-US" altLang="zh-CN" sz="1600" dirty="0"/>
              <a:t>The time-lags indicates the price &amp; cost effect will </a:t>
            </a:r>
            <a:r>
              <a:rPr lang="en-US" altLang="zh-CN" sz="1600" b="1" dirty="0">
                <a:solidFill>
                  <a:srgbClr val="FBC301"/>
                </a:solidFill>
              </a:rPr>
              <a:t>not deliver the influence on the current production cost</a:t>
            </a:r>
            <a:r>
              <a:rPr lang="en-US" altLang="zh-CN" sz="1600" dirty="0"/>
              <a:t>;</a:t>
            </a:r>
          </a:p>
        </p:txBody>
      </p:sp>
      <p:sp>
        <p:nvSpPr>
          <p:cNvPr id="71" name="TextBox 55">
            <a:extLst>
              <a:ext uri="{FF2B5EF4-FFF2-40B4-BE49-F238E27FC236}">
                <a16:creationId xmlns:a16="http://schemas.microsoft.com/office/drawing/2014/main" xmlns="" id="{9D0F0991-CC1E-403F-868A-751039D4DB03}"/>
              </a:ext>
            </a:extLst>
          </p:cNvPr>
          <p:cNvSpPr txBox="1"/>
          <p:nvPr/>
        </p:nvSpPr>
        <p:spPr>
          <a:xfrm>
            <a:off x="7391134" y="1300849"/>
            <a:ext cx="3242957" cy="1840119"/>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en-US" altLang="zh-CN" sz="1600" b="1" dirty="0">
                <a:solidFill>
                  <a:srgbClr val="FBC301"/>
                </a:solidFill>
              </a:rPr>
              <a:t>3. </a:t>
            </a:r>
            <a:r>
              <a:rPr lang="en-US" altLang="zh-CN" sz="1600" dirty="0">
                <a:solidFill>
                  <a:srgbClr val="202A36"/>
                </a:solidFill>
              </a:rPr>
              <a:t>The change rate of oil price may affect the future change rate of GDP by means of </a:t>
            </a:r>
            <a:r>
              <a:rPr lang="en-US" altLang="zh-CN" sz="1600" b="1" dirty="0">
                <a:solidFill>
                  <a:srgbClr val="FBC301"/>
                </a:solidFill>
              </a:rPr>
              <a:t>influencing the expectation of the economic growth</a:t>
            </a:r>
            <a:r>
              <a:rPr lang="en-US" altLang="zh-CN" sz="1600" dirty="0">
                <a:solidFill>
                  <a:srgbClr val="FBC301"/>
                </a:solidFill>
              </a:rPr>
              <a:t> </a:t>
            </a:r>
            <a:r>
              <a:rPr lang="en-US" altLang="zh-CN" sz="1600" dirty="0">
                <a:solidFill>
                  <a:srgbClr val="202A36"/>
                </a:solidFill>
              </a:rPr>
              <a:t>in the domestic market.</a:t>
            </a:r>
          </a:p>
        </p:txBody>
      </p:sp>
    </p:spTree>
    <p:extLst>
      <p:ext uri="{BB962C8B-B14F-4D97-AF65-F5344CB8AC3E}">
        <p14:creationId xmlns:p14="http://schemas.microsoft.com/office/powerpoint/2010/main" val="10132069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5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ppt_x"/>
                                          </p:val>
                                        </p:tav>
                                        <p:tav tm="100000">
                                          <p:val>
                                            <p:strVal val="#ppt_x"/>
                                          </p:val>
                                        </p:tav>
                                      </p:tavLst>
                                    </p:anim>
                                    <p:anim calcmode="lin" valueType="num">
                                      <p:cBhvr additive="base">
                                        <p:cTn id="12" dur="750" fill="hold"/>
                                        <p:tgtEl>
                                          <p:spTgt spid="2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par>
                          <p:cTn id="17" fill="hold">
                            <p:stCondLst>
                              <p:cond delay="1750"/>
                            </p:stCondLst>
                            <p:childTnLst>
                              <p:par>
                                <p:cTn id="18" presetID="10" presetClass="entr" presetSubtype="0"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par>
                          <p:cTn id="21" fill="hold">
                            <p:stCondLst>
                              <p:cond delay="2250"/>
                            </p:stCondLst>
                            <p:childTnLst>
                              <p:par>
                                <p:cTn id="22" presetID="10" presetClass="entr" presetSubtype="0" fill="hold" grpId="0"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childTnLst>
                          </p:cTn>
                        </p:par>
                        <p:par>
                          <p:cTn id="25" fill="hold">
                            <p:stCondLst>
                              <p:cond delay="2750"/>
                            </p:stCondLst>
                            <p:childTnLst>
                              <p:par>
                                <p:cTn id="26" presetID="10" presetClass="entr" presetSubtype="0"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par>
                                <p:cTn id="34" presetID="1" presetClass="exit" presetSubtype="0" fill="hold" nodeType="withEffect">
                                  <p:stCondLst>
                                    <p:cond delay="0"/>
                                  </p:stCondLst>
                                  <p:childTnLst>
                                    <p:set>
                                      <p:cBhvr>
                                        <p:cTn id="35" dur="1" fill="hold">
                                          <p:stCondLst>
                                            <p:cond delay="0"/>
                                          </p:stCondLst>
                                        </p:cTn>
                                        <p:tgtEl>
                                          <p:spTgt spid="68"/>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63"/>
                                        </p:tgtEl>
                                      </p:cBhvr>
                                    </p:animEffect>
                                    <p:set>
                                      <p:cBhvr>
                                        <p:cTn id="38" dur="1" fill="hold">
                                          <p:stCondLst>
                                            <p:cond delay="499"/>
                                          </p:stCondLst>
                                        </p:cTn>
                                        <p:tgtEl>
                                          <p:spTgt spid="63"/>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69"/>
                                        </p:tgtEl>
                                      </p:cBhvr>
                                    </p:animEffect>
                                    <p:set>
                                      <p:cBhvr>
                                        <p:cTn id="41" dur="1" fill="hold">
                                          <p:stCondLst>
                                            <p:cond delay="499"/>
                                          </p:stCondLst>
                                        </p:cTn>
                                        <p:tgtEl>
                                          <p:spTgt spid="6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71"/>
                                        </p:tgtEl>
                                      </p:cBhvr>
                                    </p:animEffect>
                                    <p:set>
                                      <p:cBhvr>
                                        <p:cTn id="44" dur="1" fill="hold">
                                          <p:stCondLst>
                                            <p:cond delay="499"/>
                                          </p:stCondLst>
                                        </p:cTn>
                                        <p:tgtEl>
                                          <p:spTgt spid="71"/>
                                        </p:tgtEl>
                                        <p:attrNameLst>
                                          <p:attrName>style.visibility</p:attrName>
                                        </p:attrNameLst>
                                      </p:cBhvr>
                                      <p:to>
                                        <p:strVal val="hidden"/>
                                      </p:to>
                                    </p:set>
                                  </p:childTnLst>
                                </p:cTn>
                              </p:par>
                            </p:childTnLst>
                          </p:cTn>
                        </p:par>
                        <p:par>
                          <p:cTn id="45" fill="hold">
                            <p:stCondLst>
                              <p:cond delay="500"/>
                            </p:stCondLst>
                            <p:childTnLst>
                              <p:par>
                                <p:cTn id="46" presetID="47" presetClass="entr" presetSubtype="0" fill="hold" nodeType="after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1000"/>
                                        <p:tgtEl>
                                          <p:spTgt spid="51"/>
                                        </p:tgtEl>
                                      </p:cBhvr>
                                    </p:animEffect>
                                    <p:anim calcmode="lin" valueType="num">
                                      <p:cBhvr>
                                        <p:cTn id="49" dur="1000" fill="hold"/>
                                        <p:tgtEl>
                                          <p:spTgt spid="51"/>
                                        </p:tgtEl>
                                        <p:attrNameLst>
                                          <p:attrName>ppt_x</p:attrName>
                                        </p:attrNameLst>
                                      </p:cBhvr>
                                      <p:tavLst>
                                        <p:tav tm="0">
                                          <p:val>
                                            <p:strVal val="#ppt_x"/>
                                          </p:val>
                                        </p:tav>
                                        <p:tav tm="100000">
                                          <p:val>
                                            <p:strVal val="#ppt_x"/>
                                          </p:val>
                                        </p:tav>
                                      </p:tavLst>
                                    </p:anim>
                                    <p:anim calcmode="lin" valueType="num">
                                      <p:cBhvr>
                                        <p:cTn id="50" dur="1000" fill="hold"/>
                                        <p:tgtEl>
                                          <p:spTgt spid="5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2" presetClass="entr" presetSubtype="4" fill="hold" nodeType="after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fill="hold"/>
                                        <p:tgtEl>
                                          <p:spTgt spid="52"/>
                                        </p:tgtEl>
                                        <p:attrNameLst>
                                          <p:attrName>ppt_x</p:attrName>
                                        </p:attrNameLst>
                                      </p:cBhvr>
                                      <p:tavLst>
                                        <p:tav tm="0">
                                          <p:val>
                                            <p:strVal val="#ppt_x"/>
                                          </p:val>
                                        </p:tav>
                                        <p:tav tm="100000">
                                          <p:val>
                                            <p:strVal val="#ppt_x"/>
                                          </p:val>
                                        </p:tav>
                                      </p:tavLst>
                                    </p:anim>
                                    <p:anim calcmode="lin" valueType="num">
                                      <p:cBhvr additive="base">
                                        <p:cTn id="55" dur="500" fill="hold"/>
                                        <p:tgtEl>
                                          <p:spTgt spid="52"/>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fill="hold"/>
                                        <p:tgtEl>
                                          <p:spTgt spid="11"/>
                                        </p:tgtEl>
                                        <p:attrNameLst>
                                          <p:attrName>ppt_x</p:attrName>
                                        </p:attrNameLst>
                                      </p:cBhvr>
                                      <p:tavLst>
                                        <p:tav tm="0">
                                          <p:val>
                                            <p:strVal val="#ppt_x"/>
                                          </p:val>
                                        </p:tav>
                                        <p:tav tm="100000">
                                          <p:val>
                                            <p:strVal val="#ppt_x"/>
                                          </p:val>
                                        </p:tav>
                                      </p:tavLst>
                                    </p:anim>
                                    <p:anim calcmode="lin" valueType="num">
                                      <p:cBhvr additive="base">
                                        <p:cTn id="5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9" grpId="0"/>
      <p:bldP spid="69" grpId="1"/>
      <p:bldP spid="71" grpId="0"/>
      <p:bldP spid="7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101142" y="1916252"/>
            <a:ext cx="2448272" cy="244827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988840"/>
            <a:ext cx="696913" cy="208823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5449515" y="2276872"/>
            <a:ext cx="6552728" cy="1620772"/>
          </a:xfrm>
          <a:prstGeom prst="round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673651" y="2276872"/>
            <a:ext cx="5544616"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flipH="1">
            <a:off x="5881563" y="2465020"/>
            <a:ext cx="360040" cy="1107996"/>
          </a:xfrm>
          <a:prstGeom prst="rect">
            <a:avLst/>
          </a:prstGeom>
          <a:noFill/>
        </p:spPr>
        <p:txBody>
          <a:bodyPr wrap="square" rtlCol="0">
            <a:spAutoFit/>
          </a:bodyPr>
          <a:lstStyle/>
          <a:p>
            <a:pPr algn="ctr"/>
            <a:r>
              <a:rPr lang="en-US" sz="6600" b="1" dirty="0">
                <a:solidFill>
                  <a:srgbClr val="FBC301"/>
                </a:solidFill>
                <a:latin typeface="Impact MT Std" pitchFamily="34" charset="0"/>
              </a:rPr>
              <a:t>4</a:t>
            </a:r>
            <a:endParaRPr lang="id-ID" sz="6600" b="1" dirty="0">
              <a:solidFill>
                <a:srgbClr val="FBC301"/>
              </a:solidFill>
              <a:latin typeface="Impact MT Std" pitchFamily="34" charset="0"/>
            </a:endParaRPr>
          </a:p>
        </p:txBody>
      </p:sp>
      <p:sp>
        <p:nvSpPr>
          <p:cNvPr id="35" name="文本框 9"/>
          <p:cNvSpPr txBox="1"/>
          <p:nvPr/>
        </p:nvSpPr>
        <p:spPr>
          <a:xfrm>
            <a:off x="6961683" y="2348880"/>
            <a:ext cx="2664296" cy="500137"/>
          </a:xfrm>
          <a:prstGeom prst="rect">
            <a:avLst/>
          </a:prstGeom>
          <a:noFill/>
        </p:spPr>
        <p:txBody>
          <a:bodyPr wrap="square" lIns="68580" tIns="34290" rIns="68580" bIns="34290" rtlCol="0">
            <a:spAutoFit/>
          </a:bodyPr>
          <a:lstStyle/>
          <a:p>
            <a:pPr marL="0" lvl="1"/>
            <a:r>
              <a:rPr lang="en-US" altLang="zh-CN" sz="2800" b="1" dirty="0">
                <a:solidFill>
                  <a:srgbClr val="FBC301"/>
                </a:solidFill>
                <a:latin typeface="微软雅黑" pitchFamily="34" charset="-122"/>
                <a:ea typeface="微软雅黑" pitchFamily="34" charset="-122"/>
              </a:rPr>
              <a:t>CONCLUSION</a:t>
            </a:r>
            <a:endParaRPr lang="zh-CN" altLang="en-US" sz="2800" b="1" dirty="0">
              <a:solidFill>
                <a:srgbClr val="FBC301"/>
              </a:solidFill>
              <a:latin typeface="微软雅黑" pitchFamily="34" charset="-122"/>
              <a:ea typeface="微软雅黑" pitchFamily="34" charset="-122"/>
            </a:endParaRPr>
          </a:p>
        </p:txBody>
      </p:sp>
      <p:sp>
        <p:nvSpPr>
          <p:cNvPr id="3" name="矩形 2"/>
          <p:cNvSpPr/>
          <p:nvPr/>
        </p:nvSpPr>
        <p:spPr>
          <a:xfrm>
            <a:off x="0" y="6741368"/>
            <a:ext cx="12195175" cy="116632"/>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206"/>
          <p:cNvSpPr>
            <a:spLocks noChangeAspect="1" noEditPoints="1"/>
          </p:cNvSpPr>
          <p:nvPr/>
        </p:nvSpPr>
        <p:spPr bwMode="auto">
          <a:xfrm>
            <a:off x="2749213" y="2409598"/>
            <a:ext cx="1152129" cy="1392682"/>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202A36"/>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nvGrpSpPr>
          <p:cNvPr id="45" name="组合 44">
            <a:extLst>
              <a:ext uri="{FF2B5EF4-FFF2-40B4-BE49-F238E27FC236}">
                <a16:creationId xmlns:a16="http://schemas.microsoft.com/office/drawing/2014/main" xmlns="" id="{F5FA3F21-38E6-409D-9919-BC0F4CA7078C}"/>
              </a:ext>
            </a:extLst>
          </p:cNvPr>
          <p:cNvGrpSpPr/>
          <p:nvPr/>
        </p:nvGrpSpPr>
        <p:grpSpPr>
          <a:xfrm>
            <a:off x="7091183" y="2997532"/>
            <a:ext cx="2192756" cy="215444"/>
            <a:chOff x="4369395" y="3304712"/>
            <a:chExt cx="2192756" cy="215444"/>
          </a:xfrm>
        </p:grpSpPr>
        <p:sp>
          <p:nvSpPr>
            <p:cNvPr id="55" name="文本框 9">
              <a:extLst>
                <a:ext uri="{FF2B5EF4-FFF2-40B4-BE49-F238E27FC236}">
                  <a16:creationId xmlns:a16="http://schemas.microsoft.com/office/drawing/2014/main" xmlns="" id="{89387C7C-7FD9-458C-B51E-4FE245E9D1CC}"/>
                </a:ext>
              </a:extLst>
            </p:cNvPr>
            <p:cNvSpPr txBox="1"/>
            <p:nvPr/>
          </p:nvSpPr>
          <p:spPr>
            <a:xfrm>
              <a:off x="4599935" y="3304712"/>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Summary</a:t>
              </a:r>
              <a:endParaRPr lang="zh-CN" altLang="en-US" sz="1400" dirty="0">
                <a:solidFill>
                  <a:schemeClr val="bg1"/>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xmlns="" id="{154D8889-5820-4985-AF93-8D44FBF1EB3F}"/>
                </a:ext>
              </a:extLst>
            </p:cNvPr>
            <p:cNvGrpSpPr/>
            <p:nvPr/>
          </p:nvGrpSpPr>
          <p:grpSpPr>
            <a:xfrm>
              <a:off x="4369395" y="3316401"/>
              <a:ext cx="168551" cy="168551"/>
              <a:chOff x="5005199" y="3717032"/>
              <a:chExt cx="168551" cy="168551"/>
            </a:xfrm>
          </p:grpSpPr>
          <p:sp>
            <p:nvSpPr>
              <p:cNvPr id="57" name="椭圆 56">
                <a:extLst>
                  <a:ext uri="{FF2B5EF4-FFF2-40B4-BE49-F238E27FC236}">
                    <a16:creationId xmlns:a16="http://schemas.microsoft.com/office/drawing/2014/main" xmlns="" id="{CB3A4C67-C751-4AE1-B7E3-1C264271E21D}"/>
                  </a:ext>
                </a:extLst>
              </p:cNvPr>
              <p:cNvSpPr/>
              <p:nvPr/>
            </p:nvSpPr>
            <p:spPr>
              <a:xfrm>
                <a:off x="5005199" y="3717032"/>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等腰三角形 59">
                <a:extLst>
                  <a:ext uri="{FF2B5EF4-FFF2-40B4-BE49-F238E27FC236}">
                    <a16:creationId xmlns:a16="http://schemas.microsoft.com/office/drawing/2014/main" xmlns="" id="{8BA8390E-FDA1-4BAA-8A05-2C907D0D83D7}"/>
                  </a:ext>
                </a:extLst>
              </p:cNvPr>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1" name="组合 60">
            <a:extLst>
              <a:ext uri="{FF2B5EF4-FFF2-40B4-BE49-F238E27FC236}">
                <a16:creationId xmlns:a16="http://schemas.microsoft.com/office/drawing/2014/main" xmlns="" id="{FE0D0D67-9235-48BC-B951-DAA1C959B7C5}"/>
              </a:ext>
            </a:extLst>
          </p:cNvPr>
          <p:cNvGrpSpPr/>
          <p:nvPr/>
        </p:nvGrpSpPr>
        <p:grpSpPr>
          <a:xfrm>
            <a:off x="7091183" y="3375832"/>
            <a:ext cx="2192756" cy="215444"/>
            <a:chOff x="4369395" y="3310129"/>
            <a:chExt cx="2192756" cy="215444"/>
          </a:xfrm>
        </p:grpSpPr>
        <p:sp>
          <p:nvSpPr>
            <p:cNvPr id="62" name="文本框 9">
              <a:extLst>
                <a:ext uri="{FF2B5EF4-FFF2-40B4-BE49-F238E27FC236}">
                  <a16:creationId xmlns:a16="http://schemas.microsoft.com/office/drawing/2014/main" xmlns="" id="{9D997F7D-684F-427B-BB18-4789076A915B}"/>
                </a:ext>
              </a:extLst>
            </p:cNvPr>
            <p:cNvSpPr txBox="1"/>
            <p:nvPr/>
          </p:nvSpPr>
          <p:spPr>
            <a:xfrm>
              <a:off x="4599935" y="3310129"/>
              <a:ext cx="1962216" cy="215444"/>
            </a:xfrm>
            <a:prstGeom prst="rect">
              <a:avLst/>
            </a:prstGeom>
            <a:noFill/>
          </p:spPr>
          <p:txBody>
            <a:bodyPr wrap="square" lIns="0" tIns="0" rIns="0" bIns="0" rtlCol="0">
              <a:spAutoFit/>
            </a:bodyPr>
            <a:lstStyle/>
            <a:p>
              <a:pPr marL="0" lvl="1"/>
              <a:r>
                <a:rPr lang="en-US" altLang="zh-CN" sz="1400" dirty="0">
                  <a:solidFill>
                    <a:schemeClr val="bg1"/>
                  </a:solidFill>
                  <a:latin typeface="微软雅黑" pitchFamily="34" charset="-122"/>
                  <a:ea typeface="微软雅黑" pitchFamily="34" charset="-122"/>
                </a:rPr>
                <a:t>Comment</a:t>
              </a:r>
              <a:endParaRPr lang="zh-CN" altLang="en-US" sz="1400" dirty="0">
                <a:solidFill>
                  <a:schemeClr val="bg1"/>
                </a:solidFill>
                <a:latin typeface="微软雅黑" pitchFamily="34" charset="-122"/>
                <a:ea typeface="微软雅黑" pitchFamily="34" charset="-122"/>
              </a:endParaRPr>
            </a:p>
          </p:txBody>
        </p:sp>
        <p:grpSp>
          <p:nvGrpSpPr>
            <p:cNvPr id="63" name="组合 62">
              <a:extLst>
                <a:ext uri="{FF2B5EF4-FFF2-40B4-BE49-F238E27FC236}">
                  <a16:creationId xmlns:a16="http://schemas.microsoft.com/office/drawing/2014/main" xmlns="" id="{A863A0F9-7B11-4D2B-8FD0-C231EFE2CE36}"/>
                </a:ext>
              </a:extLst>
            </p:cNvPr>
            <p:cNvGrpSpPr/>
            <p:nvPr/>
          </p:nvGrpSpPr>
          <p:grpSpPr>
            <a:xfrm>
              <a:off x="4369395" y="3316401"/>
              <a:ext cx="168551" cy="168551"/>
              <a:chOff x="5005199" y="3717032"/>
              <a:chExt cx="168551" cy="168551"/>
            </a:xfrm>
          </p:grpSpPr>
          <p:sp>
            <p:nvSpPr>
              <p:cNvPr id="64" name="椭圆 63">
                <a:extLst>
                  <a:ext uri="{FF2B5EF4-FFF2-40B4-BE49-F238E27FC236}">
                    <a16:creationId xmlns:a16="http://schemas.microsoft.com/office/drawing/2014/main" xmlns="" id="{2AEEE912-F709-42C5-9F7B-D1FE713A2C65}"/>
                  </a:ext>
                </a:extLst>
              </p:cNvPr>
              <p:cNvSpPr/>
              <p:nvPr/>
            </p:nvSpPr>
            <p:spPr>
              <a:xfrm>
                <a:off x="5005199" y="3717032"/>
                <a:ext cx="168551" cy="168551"/>
              </a:xfrm>
              <a:prstGeom prst="ellipse">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5" name="等腰三角形 64">
                <a:extLst>
                  <a:ext uri="{FF2B5EF4-FFF2-40B4-BE49-F238E27FC236}">
                    <a16:creationId xmlns:a16="http://schemas.microsoft.com/office/drawing/2014/main" xmlns="" id="{C37F8B4B-25E6-48EF-9C31-C1E456A4C2CE}"/>
                  </a:ext>
                </a:extLst>
              </p:cNvPr>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Tree>
    <p:extLst>
      <p:ext uri="{BB962C8B-B14F-4D97-AF65-F5344CB8AC3E}">
        <p14:creationId xmlns:p14="http://schemas.microsoft.com/office/powerpoint/2010/main" val="37350445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53" presetClass="entr" presetSubtype="16" fill="hold" nodeType="withEffect">
                                  <p:stCondLst>
                                    <p:cond delay="50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Effect transition="in" filter="fade">
                                      <p:cBhvr>
                                        <p:cTn id="29" dur="500"/>
                                        <p:tgtEl>
                                          <p:spTgt spid="45"/>
                                        </p:tgtEl>
                                      </p:cBhvr>
                                    </p:animEffect>
                                  </p:childTnLst>
                                </p:cTn>
                              </p:par>
                              <p:par>
                                <p:cTn id="30" presetID="53" presetClass="entr" presetSubtype="16" fill="hold" nodeType="withEffect">
                                  <p:stCondLst>
                                    <p:cond delay="500"/>
                                  </p:stCondLst>
                                  <p:childTnLst>
                                    <p:set>
                                      <p:cBhvr>
                                        <p:cTn id="31" dur="1" fill="hold">
                                          <p:stCondLst>
                                            <p:cond delay="0"/>
                                          </p:stCondLst>
                                        </p:cTn>
                                        <p:tgtEl>
                                          <p:spTgt spid="61"/>
                                        </p:tgtEl>
                                        <p:attrNameLst>
                                          <p:attrName>style.visibility</p:attrName>
                                        </p:attrNameLst>
                                      </p:cBhvr>
                                      <p:to>
                                        <p:strVal val="visible"/>
                                      </p:to>
                                    </p:set>
                                    <p:anim calcmode="lin" valueType="num">
                                      <p:cBhvr>
                                        <p:cTn id="32" dur="500" fill="hold"/>
                                        <p:tgtEl>
                                          <p:spTgt spid="61"/>
                                        </p:tgtEl>
                                        <p:attrNameLst>
                                          <p:attrName>ppt_w</p:attrName>
                                        </p:attrNameLst>
                                      </p:cBhvr>
                                      <p:tavLst>
                                        <p:tav tm="0">
                                          <p:val>
                                            <p:fltVal val="0"/>
                                          </p:val>
                                        </p:tav>
                                        <p:tav tm="100000">
                                          <p:val>
                                            <p:strVal val="#ppt_w"/>
                                          </p:val>
                                        </p:tav>
                                      </p:tavLst>
                                    </p:anim>
                                    <p:anim calcmode="lin" valueType="num">
                                      <p:cBhvr>
                                        <p:cTn id="33" dur="500" fill="hold"/>
                                        <p:tgtEl>
                                          <p:spTgt spid="61"/>
                                        </p:tgtEl>
                                        <p:attrNameLst>
                                          <p:attrName>ppt_h</p:attrName>
                                        </p:attrNameLst>
                                      </p:cBhvr>
                                      <p:tavLst>
                                        <p:tav tm="0">
                                          <p:val>
                                            <p:fltVal val="0"/>
                                          </p:val>
                                        </p:tav>
                                        <p:tav tm="100000">
                                          <p:val>
                                            <p:strVal val="#ppt_h"/>
                                          </p:val>
                                        </p:tav>
                                      </p:tavLst>
                                    </p:anim>
                                    <p:animEffect transition="in" filter="fade">
                                      <p:cBhvr>
                                        <p:cTn id="3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P spid="35" grpId="0"/>
      <p:bldP spid="5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Summary</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91005" y="5371623"/>
            <a:ext cx="5276222" cy="867281"/>
          </a:xfrm>
          <a:prstGeom prst="rect">
            <a:avLst/>
          </a:prstGeom>
        </p:spPr>
        <p:txBody>
          <a:bodyPr wrap="square" lIns="91431" tIns="45716" rIns="91431" bIns="45716">
            <a:spAutoFit/>
          </a:bodyPr>
          <a:lstStyle/>
          <a:p>
            <a:pPr>
              <a:lnSpc>
                <a:spcPct val="120000"/>
              </a:lnSpc>
              <a:spcBef>
                <a:spcPct val="0"/>
              </a:spcBef>
              <a:buFont typeface="Arial" charset="0"/>
              <a:buNone/>
            </a:pPr>
            <a:r>
              <a:rPr lang="en-US" altLang="zh-CN"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The continuous growth in </a:t>
            </a:r>
            <a:r>
              <a:rPr lang="en-US" altLang="zh-CN" sz="2000" b="1" dirty="0">
                <a:solidFill>
                  <a:srgbClr val="FBC301"/>
                </a:solidFill>
                <a:latin typeface="微软雅黑" panose="020B0503020204020204" pitchFamily="34" charset="-122"/>
                <a:ea typeface="微软雅黑" panose="020B0503020204020204" pitchFamily="34" charset="-122"/>
                <a:cs typeface="Arial" panose="020B0604020202020204" pitchFamily="34" charset="0"/>
              </a:rPr>
              <a:t>CPI</a:t>
            </a:r>
            <a:r>
              <a:rPr lang="en-US" altLang="zh-CN"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and </a:t>
            </a:r>
            <a:r>
              <a:rPr lang="en-US" altLang="zh-CN" sz="2000" b="1" dirty="0">
                <a:solidFill>
                  <a:srgbClr val="FBC301"/>
                </a:solidFill>
                <a:latin typeface="微软雅黑" panose="020B0503020204020204" pitchFamily="34" charset="-122"/>
                <a:ea typeface="微软雅黑" panose="020B0503020204020204" pitchFamily="34" charset="-122"/>
                <a:cs typeface="Arial" panose="020B0604020202020204" pitchFamily="34" charset="0"/>
              </a:rPr>
              <a:t>Oil Price </a:t>
            </a:r>
            <a:r>
              <a:rPr lang="en-US" altLang="zh-CN"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will </a:t>
            </a:r>
            <a:r>
              <a:rPr lang="en-US" altLang="zh-CN" sz="24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boost</a:t>
            </a:r>
            <a:r>
              <a:rPr lang="en-US" altLang="zh-CN" sz="2000"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the future growth in GDP </a:t>
            </a:r>
            <a:endParaRPr lang="zh-CN" altLang="en-US" dirty="0">
              <a:solidFill>
                <a:srgbClr val="202A36"/>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 name="组合 8">
            <a:extLst>
              <a:ext uri="{FF2B5EF4-FFF2-40B4-BE49-F238E27FC236}">
                <a16:creationId xmlns:a16="http://schemas.microsoft.com/office/drawing/2014/main" xmlns="" id="{EF82347F-B9A3-4BFB-8E38-11C62413073D}"/>
              </a:ext>
            </a:extLst>
          </p:cNvPr>
          <p:cNvGrpSpPr/>
          <p:nvPr/>
        </p:nvGrpSpPr>
        <p:grpSpPr>
          <a:xfrm>
            <a:off x="6917182" y="1082399"/>
            <a:ext cx="4220965" cy="2582558"/>
            <a:chOff x="6917182" y="1082399"/>
            <a:chExt cx="4220965" cy="2582558"/>
          </a:xfrm>
        </p:grpSpPr>
        <p:sp>
          <p:nvSpPr>
            <p:cNvPr id="16" name="等腰三角形 15"/>
            <p:cNvSpPr>
              <a:spLocks noChangeAspect="1" noChangeArrowheads="1"/>
            </p:cNvSpPr>
            <p:nvPr/>
          </p:nvSpPr>
          <p:spPr bwMode="auto">
            <a:xfrm rot="5400000" flipV="1">
              <a:off x="6900715" y="1262002"/>
              <a:ext cx="239249" cy="206315"/>
            </a:xfrm>
            <a:prstGeom prst="triangle">
              <a:avLst>
                <a:gd name="adj" fmla="val 50000"/>
              </a:avLst>
            </a:prstGeom>
            <a:solidFill>
              <a:srgbClr val="34495E"/>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17" name="矩形 47"/>
            <p:cNvSpPr>
              <a:spLocks noChangeArrowheads="1"/>
            </p:cNvSpPr>
            <p:nvPr/>
          </p:nvSpPr>
          <p:spPr bwMode="auto">
            <a:xfrm>
              <a:off x="7136201" y="1082399"/>
              <a:ext cx="4001946" cy="258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2000" b="1" dirty="0">
                  <a:solidFill>
                    <a:srgbClr val="34495E"/>
                  </a:solidFill>
                  <a:sym typeface="微软雅黑" pitchFamily="34" charset="-122"/>
                </a:rPr>
                <a:t>This paper </a:t>
              </a:r>
              <a:r>
                <a:rPr lang="en-US" altLang="zh-CN" sz="1800" dirty="0">
                  <a:solidFill>
                    <a:schemeClr val="tx1">
                      <a:lumMod val="65000"/>
                      <a:lumOff val="35000"/>
                    </a:schemeClr>
                  </a:solidFill>
                  <a:sym typeface="微软雅黑" pitchFamily="34" charset="-122"/>
                </a:rPr>
                <a:t>investigates the impact of international crude oil price on China economy, while also tests the influences from CPI and the effect of time lag between current GDP and its historical data</a:t>
              </a:r>
              <a:endParaRPr lang="zh-CN" altLang="en-US" sz="1800" dirty="0">
                <a:solidFill>
                  <a:schemeClr val="tx1">
                    <a:lumMod val="65000"/>
                    <a:lumOff val="35000"/>
                  </a:schemeClr>
                </a:solidFill>
                <a:sym typeface="微软雅黑" pitchFamily="34" charset="-122"/>
              </a:endParaRPr>
            </a:p>
          </p:txBody>
        </p:sp>
      </p:grpSp>
      <p:grpSp>
        <p:nvGrpSpPr>
          <p:cNvPr id="10" name="组合 9">
            <a:extLst>
              <a:ext uri="{FF2B5EF4-FFF2-40B4-BE49-F238E27FC236}">
                <a16:creationId xmlns:a16="http://schemas.microsoft.com/office/drawing/2014/main" xmlns="" id="{4F3B4D30-E986-469F-90FE-BEC20D217E58}"/>
              </a:ext>
            </a:extLst>
          </p:cNvPr>
          <p:cNvGrpSpPr/>
          <p:nvPr/>
        </p:nvGrpSpPr>
        <p:grpSpPr>
          <a:xfrm>
            <a:off x="7020340" y="4365195"/>
            <a:ext cx="4383830" cy="1751562"/>
            <a:chOff x="7020340" y="4365195"/>
            <a:chExt cx="4383830" cy="1751562"/>
          </a:xfrm>
        </p:grpSpPr>
        <p:sp>
          <p:nvSpPr>
            <p:cNvPr id="18" name="等腰三角形 18"/>
            <p:cNvSpPr>
              <a:spLocks noChangeAspect="1" noChangeArrowheads="1"/>
            </p:cNvSpPr>
            <p:nvPr/>
          </p:nvSpPr>
          <p:spPr bwMode="auto">
            <a:xfrm rot="5400000" flipV="1">
              <a:off x="7003873" y="4554473"/>
              <a:ext cx="239249" cy="206315"/>
            </a:xfrm>
            <a:prstGeom prst="triangle">
              <a:avLst>
                <a:gd name="adj" fmla="val 50000"/>
              </a:avLst>
            </a:prstGeom>
            <a:solidFill>
              <a:srgbClr val="202A36"/>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19" name="矩形 47"/>
            <p:cNvSpPr>
              <a:spLocks noChangeArrowheads="1"/>
            </p:cNvSpPr>
            <p:nvPr/>
          </p:nvSpPr>
          <p:spPr bwMode="auto">
            <a:xfrm>
              <a:off x="7230078" y="4365195"/>
              <a:ext cx="4174092" cy="17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2000" b="1" dirty="0">
                  <a:solidFill>
                    <a:srgbClr val="202A36"/>
                  </a:solidFill>
                </a:rPr>
                <a:t>There are </a:t>
              </a:r>
              <a:r>
                <a:rPr lang="en-US" altLang="zh-CN" sz="1800" dirty="0">
                  <a:solidFill>
                    <a:srgbClr val="595959"/>
                  </a:solidFill>
                </a:rPr>
                <a:t>always time lags between current GDP with historical CPI data and historical crude oil prices respectively in the model </a:t>
              </a:r>
            </a:p>
          </p:txBody>
        </p:sp>
      </p:grpSp>
      <p:grpSp>
        <p:nvGrpSpPr>
          <p:cNvPr id="11" name="组合 10">
            <a:extLst>
              <a:ext uri="{FF2B5EF4-FFF2-40B4-BE49-F238E27FC236}">
                <a16:creationId xmlns:a16="http://schemas.microsoft.com/office/drawing/2014/main" xmlns="" id="{F9429D93-F02B-4DD3-9C93-A32500DC5D62}"/>
              </a:ext>
            </a:extLst>
          </p:cNvPr>
          <p:cNvGrpSpPr/>
          <p:nvPr/>
        </p:nvGrpSpPr>
        <p:grpSpPr>
          <a:xfrm>
            <a:off x="1273051" y="2442504"/>
            <a:ext cx="3352465" cy="2095502"/>
            <a:chOff x="1273051" y="2442504"/>
            <a:chExt cx="3352465" cy="2095502"/>
          </a:xfrm>
        </p:grpSpPr>
        <p:sp>
          <p:nvSpPr>
            <p:cNvPr id="20" name="等腰三角形 18"/>
            <p:cNvSpPr>
              <a:spLocks noChangeAspect="1" noChangeArrowheads="1"/>
            </p:cNvSpPr>
            <p:nvPr/>
          </p:nvSpPr>
          <p:spPr bwMode="auto">
            <a:xfrm rot="16200000" flipH="1" flipV="1">
              <a:off x="4400726" y="2581371"/>
              <a:ext cx="239249" cy="206315"/>
            </a:xfrm>
            <a:prstGeom prst="triangle">
              <a:avLst>
                <a:gd name="adj" fmla="val 50000"/>
              </a:avLst>
            </a:prstGeom>
            <a:solidFill>
              <a:srgbClr val="FBC301"/>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21" name="矩形 47"/>
            <p:cNvSpPr>
              <a:spLocks noChangeArrowheads="1"/>
            </p:cNvSpPr>
            <p:nvPr/>
          </p:nvSpPr>
          <p:spPr bwMode="auto">
            <a:xfrm>
              <a:off x="1273051" y="2442504"/>
              <a:ext cx="3352465" cy="209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en-US" altLang="zh-CN" sz="2000" b="1" dirty="0">
                  <a:solidFill>
                    <a:srgbClr val="FBC301"/>
                  </a:solidFill>
                  <a:sym typeface="微软雅黑" pitchFamily="34" charset="-122"/>
                </a:rPr>
                <a:t>Instant seasonal </a:t>
              </a:r>
              <a:r>
                <a:rPr lang="en-US" altLang="zh-CN" sz="1800" dirty="0">
                  <a:solidFill>
                    <a:schemeClr val="tx1">
                      <a:lumMod val="65000"/>
                      <a:lumOff val="35000"/>
                    </a:schemeClr>
                  </a:solidFill>
                  <a:sym typeface="微软雅黑" pitchFamily="34" charset="-122"/>
                </a:rPr>
                <a:t>impact on GDP from oil prices and from CPI, while the past GDP contribute considerable effect on the current GDP in six time-lags</a:t>
              </a:r>
            </a:p>
          </p:txBody>
        </p:sp>
      </p:grpSp>
      <p:grpSp>
        <p:nvGrpSpPr>
          <p:cNvPr id="41" name="组合 40">
            <a:extLst>
              <a:ext uri="{FF2B5EF4-FFF2-40B4-BE49-F238E27FC236}">
                <a16:creationId xmlns:a16="http://schemas.microsoft.com/office/drawing/2014/main" xmlns="" id="{D4B03DC3-7559-4751-BAE8-BA1C2B160AE3}"/>
              </a:ext>
            </a:extLst>
          </p:cNvPr>
          <p:cNvGrpSpPr/>
          <p:nvPr/>
        </p:nvGrpSpPr>
        <p:grpSpPr>
          <a:xfrm>
            <a:off x="9412842" y="187549"/>
            <a:ext cx="2517393" cy="335507"/>
            <a:chOff x="9412842" y="187549"/>
            <a:chExt cx="2517393" cy="335507"/>
          </a:xfrm>
        </p:grpSpPr>
        <p:grpSp>
          <p:nvGrpSpPr>
            <p:cNvPr id="42" name="组合 41">
              <a:extLst>
                <a:ext uri="{FF2B5EF4-FFF2-40B4-BE49-F238E27FC236}">
                  <a16:creationId xmlns:a16="http://schemas.microsoft.com/office/drawing/2014/main" xmlns="" id="{F25A136A-A9B5-4C2A-8F97-0872BB5B1D30}"/>
                </a:ext>
              </a:extLst>
            </p:cNvPr>
            <p:cNvGrpSpPr/>
            <p:nvPr/>
          </p:nvGrpSpPr>
          <p:grpSpPr>
            <a:xfrm>
              <a:off x="9412843" y="187549"/>
              <a:ext cx="2517392" cy="335507"/>
              <a:chOff x="9412843" y="187549"/>
              <a:chExt cx="2517392" cy="335507"/>
            </a:xfrm>
          </p:grpSpPr>
          <p:sp>
            <p:nvSpPr>
              <p:cNvPr id="46" name="矩形 45">
                <a:extLst>
                  <a:ext uri="{FF2B5EF4-FFF2-40B4-BE49-F238E27FC236}">
                    <a16:creationId xmlns:a16="http://schemas.microsoft.com/office/drawing/2014/main" xmlns="" id="{1626B085-0E58-46A8-8B90-3A1B914B0661}"/>
                  </a:ext>
                </a:extLst>
              </p:cNvPr>
              <p:cNvSpPr/>
              <p:nvPr/>
            </p:nvSpPr>
            <p:spPr>
              <a:xfrm>
                <a:off x="9412843" y="187549"/>
                <a:ext cx="1044624"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矩形 46">
                <a:extLst>
                  <a:ext uri="{FF2B5EF4-FFF2-40B4-BE49-F238E27FC236}">
                    <a16:creationId xmlns:a16="http://schemas.microsoft.com/office/drawing/2014/main" xmlns="" id="{6495F854-DD09-43D1-BFED-04199C77E591}"/>
                  </a:ext>
                </a:extLst>
              </p:cNvPr>
              <p:cNvSpPr/>
              <p:nvPr/>
            </p:nvSpPr>
            <p:spPr>
              <a:xfrm>
                <a:off x="10457467" y="187549"/>
                <a:ext cx="1472768"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3" name="文本框 9">
              <a:extLst>
                <a:ext uri="{FF2B5EF4-FFF2-40B4-BE49-F238E27FC236}">
                  <a16:creationId xmlns:a16="http://schemas.microsoft.com/office/drawing/2014/main" xmlns="" id="{56B28B18-F2A0-455E-A901-5A67E7B9D4CD}"/>
                </a:ext>
              </a:extLst>
            </p:cNvPr>
            <p:cNvSpPr txBox="1"/>
            <p:nvPr/>
          </p:nvSpPr>
          <p:spPr>
            <a:xfrm>
              <a:off x="9412842" y="232493"/>
              <a:ext cx="104462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Four</a:t>
              </a:r>
              <a:endParaRPr lang="zh-CN" altLang="en-US" sz="1400" b="1" dirty="0">
                <a:solidFill>
                  <a:schemeClr val="bg1"/>
                </a:solidFill>
                <a:latin typeface="微软雅黑" pitchFamily="34" charset="-122"/>
                <a:ea typeface="微软雅黑" pitchFamily="34" charset="-122"/>
              </a:endParaRPr>
            </a:p>
          </p:txBody>
        </p:sp>
        <p:sp>
          <p:nvSpPr>
            <p:cNvPr id="44" name="文本框 9">
              <a:extLst>
                <a:ext uri="{FF2B5EF4-FFF2-40B4-BE49-F238E27FC236}">
                  <a16:creationId xmlns:a16="http://schemas.microsoft.com/office/drawing/2014/main" xmlns="" id="{BC55320C-E3F7-422A-954D-E0B9F82015D6}"/>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Conclusion</a:t>
              </a:r>
              <a:endParaRPr lang="zh-CN" altLang="en-US" sz="1400" b="1" dirty="0">
                <a:solidFill>
                  <a:schemeClr val="bg1"/>
                </a:solidFill>
                <a:latin typeface="微软雅黑" pitchFamily="34" charset="-122"/>
                <a:ea typeface="微软雅黑" pitchFamily="34" charset="-122"/>
              </a:endParaRPr>
            </a:p>
          </p:txBody>
        </p:sp>
      </p:grpSp>
      <p:sp>
        <p:nvSpPr>
          <p:cNvPr id="48" name="Freeform 206">
            <a:extLst>
              <a:ext uri="{FF2B5EF4-FFF2-40B4-BE49-F238E27FC236}">
                <a16:creationId xmlns:a16="http://schemas.microsoft.com/office/drawing/2014/main" xmlns="" id="{AEE4603E-44E5-4C7E-9D1D-C363D65B7BAC}"/>
              </a:ext>
            </a:extLst>
          </p:cNvPr>
          <p:cNvSpPr>
            <a:spLocks noChangeAspect="1" noEditPoints="1"/>
          </p:cNvSpPr>
          <p:nvPr/>
        </p:nvSpPr>
        <p:spPr bwMode="auto">
          <a:xfrm>
            <a:off x="388489" y="185462"/>
            <a:ext cx="236490" cy="28586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1" name="Freeform 12">
            <a:extLst>
              <a:ext uri="{FF2B5EF4-FFF2-40B4-BE49-F238E27FC236}">
                <a16:creationId xmlns:a16="http://schemas.microsoft.com/office/drawing/2014/main" xmlns="" id="{01A9E451-D6CF-4EF3-B6C8-FB29DD918EFA}"/>
              </a:ext>
            </a:extLst>
          </p:cNvPr>
          <p:cNvSpPr>
            <a:spLocks/>
          </p:cNvSpPr>
          <p:nvPr/>
        </p:nvSpPr>
        <p:spPr bwMode="auto">
          <a:xfrm>
            <a:off x="601403" y="5224798"/>
            <a:ext cx="311608" cy="312543"/>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a:extLst/>
        </p:spPr>
        <p:txBody>
          <a:bodyPr/>
          <a:lstStyle/>
          <a:p>
            <a:endParaRPr lang="zh-CN" altLang="en-US">
              <a:solidFill>
                <a:schemeClr val="tx1">
                  <a:lumMod val="65000"/>
                  <a:lumOff val="35000"/>
                </a:schemeClr>
              </a:solidFill>
            </a:endParaRPr>
          </a:p>
        </p:txBody>
      </p:sp>
      <p:sp>
        <p:nvSpPr>
          <p:cNvPr id="52" name="Freeform 12">
            <a:extLst>
              <a:ext uri="{FF2B5EF4-FFF2-40B4-BE49-F238E27FC236}">
                <a16:creationId xmlns:a16="http://schemas.microsoft.com/office/drawing/2014/main" xmlns="" id="{85955D2C-36B1-4F4A-BDE7-25FB20B9589C}"/>
              </a:ext>
            </a:extLst>
          </p:cNvPr>
          <p:cNvSpPr>
            <a:spLocks/>
          </p:cNvSpPr>
          <p:nvPr/>
        </p:nvSpPr>
        <p:spPr bwMode="auto">
          <a:xfrm flipH="1" flipV="1">
            <a:off x="5628150" y="5982922"/>
            <a:ext cx="325421" cy="326398"/>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02A36"/>
          </a:solidFill>
          <a:ln>
            <a:noFill/>
          </a:ln>
          <a:extLst/>
        </p:spPr>
        <p:txBody>
          <a:bodyPr/>
          <a:lstStyle/>
          <a:p>
            <a:endParaRPr lang="zh-CN" altLang="en-US">
              <a:solidFill>
                <a:schemeClr val="tx1">
                  <a:lumMod val="50000"/>
                  <a:lumOff val="50000"/>
                </a:schemeClr>
              </a:solidFill>
            </a:endParaRPr>
          </a:p>
        </p:txBody>
      </p:sp>
      <p:grpSp>
        <p:nvGrpSpPr>
          <p:cNvPr id="5" name="组合 4">
            <a:extLst>
              <a:ext uri="{FF2B5EF4-FFF2-40B4-BE49-F238E27FC236}">
                <a16:creationId xmlns:a16="http://schemas.microsoft.com/office/drawing/2014/main" xmlns="" id="{CC70F2D6-A260-4ED7-A9A0-3B6EE3D1ECE5}"/>
              </a:ext>
            </a:extLst>
          </p:cNvPr>
          <p:cNvGrpSpPr/>
          <p:nvPr/>
        </p:nvGrpSpPr>
        <p:grpSpPr>
          <a:xfrm>
            <a:off x="5426367" y="1143264"/>
            <a:ext cx="1482510" cy="1856409"/>
            <a:chOff x="5426367" y="1143264"/>
            <a:chExt cx="1482510" cy="1856409"/>
          </a:xfrm>
        </p:grpSpPr>
        <p:sp>
          <p:nvSpPr>
            <p:cNvPr id="38" name="任意多边形 37"/>
            <p:cNvSpPr/>
            <p:nvPr/>
          </p:nvSpPr>
          <p:spPr>
            <a:xfrm rot="17307692">
              <a:off x="5663027" y="1753824"/>
              <a:ext cx="1619267" cy="872432"/>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endParaRPr>
            </a:p>
          </p:txBody>
        </p:sp>
        <p:sp>
          <p:nvSpPr>
            <p:cNvPr id="39" name="任意多边形 38"/>
            <p:cNvSpPr/>
            <p:nvPr/>
          </p:nvSpPr>
          <p:spPr>
            <a:xfrm rot="17307692">
              <a:off x="5266953" y="1302678"/>
              <a:ext cx="1063396" cy="744568"/>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endParaRPr>
            </a:p>
          </p:txBody>
        </p:sp>
        <p:grpSp>
          <p:nvGrpSpPr>
            <p:cNvPr id="63" name="组合 62">
              <a:extLst>
                <a:ext uri="{FF2B5EF4-FFF2-40B4-BE49-F238E27FC236}">
                  <a16:creationId xmlns:a16="http://schemas.microsoft.com/office/drawing/2014/main" xmlns="" id="{3FB65CC7-A863-4B48-A6CA-8824E240364F}"/>
                </a:ext>
              </a:extLst>
            </p:cNvPr>
            <p:cNvGrpSpPr/>
            <p:nvPr/>
          </p:nvGrpSpPr>
          <p:grpSpPr>
            <a:xfrm>
              <a:off x="5883838" y="1772816"/>
              <a:ext cx="576064" cy="498216"/>
              <a:chOff x="7597776" y="2822576"/>
              <a:chExt cx="176213" cy="152400"/>
            </a:xfrm>
            <a:solidFill>
              <a:srgbClr val="34495E"/>
            </a:solidFill>
          </p:grpSpPr>
          <p:sp>
            <p:nvSpPr>
              <p:cNvPr id="66" name="Freeform 421">
                <a:extLst>
                  <a:ext uri="{FF2B5EF4-FFF2-40B4-BE49-F238E27FC236}">
                    <a16:creationId xmlns:a16="http://schemas.microsoft.com/office/drawing/2014/main" xmlns="" id="{3AF3787A-E142-461D-B2AF-6A8B2EBD1A6D}"/>
                  </a:ext>
                </a:extLst>
              </p:cNvPr>
              <p:cNvSpPr>
                <a:spLocks/>
              </p:cNvSpPr>
              <p:nvPr/>
            </p:nvSpPr>
            <p:spPr bwMode="auto">
              <a:xfrm>
                <a:off x="7597776" y="2822576"/>
                <a:ext cx="152400" cy="152400"/>
              </a:xfrm>
              <a:custGeom>
                <a:avLst/>
                <a:gdLst>
                  <a:gd name="T0" fmla="*/ 217 w 248"/>
                  <a:gd name="T1" fmla="*/ 206 h 248"/>
                  <a:gd name="T2" fmla="*/ 206 w 248"/>
                  <a:gd name="T3" fmla="*/ 217 h 248"/>
                  <a:gd name="T4" fmla="*/ 41 w 248"/>
                  <a:gd name="T5" fmla="*/ 217 h 248"/>
                  <a:gd name="T6" fmla="*/ 31 w 248"/>
                  <a:gd name="T7" fmla="*/ 206 h 248"/>
                  <a:gd name="T8" fmla="*/ 31 w 248"/>
                  <a:gd name="T9" fmla="*/ 41 h 248"/>
                  <a:gd name="T10" fmla="*/ 41 w 248"/>
                  <a:gd name="T11" fmla="*/ 31 h 248"/>
                  <a:gd name="T12" fmla="*/ 184 w 248"/>
                  <a:gd name="T13" fmla="*/ 31 h 248"/>
                  <a:gd name="T14" fmla="*/ 214 w 248"/>
                  <a:gd name="T15" fmla="*/ 0 h 248"/>
                  <a:gd name="T16" fmla="*/ 206 w 248"/>
                  <a:gd name="T17" fmla="*/ 0 h 248"/>
                  <a:gd name="T18" fmla="*/ 41 w 248"/>
                  <a:gd name="T19" fmla="*/ 0 h 248"/>
                  <a:gd name="T20" fmla="*/ 0 w 248"/>
                  <a:gd name="T21" fmla="*/ 41 h 248"/>
                  <a:gd name="T22" fmla="*/ 0 w 248"/>
                  <a:gd name="T23" fmla="*/ 206 h 248"/>
                  <a:gd name="T24" fmla="*/ 41 w 248"/>
                  <a:gd name="T25" fmla="*/ 248 h 248"/>
                  <a:gd name="T26" fmla="*/ 206 w 248"/>
                  <a:gd name="T27" fmla="*/ 248 h 248"/>
                  <a:gd name="T28" fmla="*/ 248 w 248"/>
                  <a:gd name="T29" fmla="*/ 206 h 248"/>
                  <a:gd name="T30" fmla="*/ 248 w 248"/>
                  <a:gd name="T31" fmla="*/ 115 h 248"/>
                  <a:gd name="T32" fmla="*/ 217 w 248"/>
                  <a:gd name="T33" fmla="*/ 146 h 248"/>
                  <a:gd name="T34" fmla="*/ 217 w 248"/>
                  <a:gd name="T35" fmla="*/ 20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22">
                <a:extLst>
                  <a:ext uri="{FF2B5EF4-FFF2-40B4-BE49-F238E27FC236}">
                    <a16:creationId xmlns:a16="http://schemas.microsoft.com/office/drawing/2014/main" xmlns="" id="{608FC592-A068-43F9-8DED-354AFBC92262}"/>
                  </a:ext>
                </a:extLst>
              </p:cNvPr>
              <p:cNvSpPr>
                <a:spLocks noEditPoints="1"/>
              </p:cNvSpPr>
              <p:nvPr/>
            </p:nvSpPr>
            <p:spPr bwMode="auto">
              <a:xfrm>
                <a:off x="7661276" y="2824163"/>
                <a:ext cx="112713" cy="112713"/>
              </a:xfrm>
              <a:custGeom>
                <a:avLst/>
                <a:gdLst>
                  <a:gd name="T0" fmla="*/ 8 w 71"/>
                  <a:gd name="T1" fmla="*/ 45 h 71"/>
                  <a:gd name="T2" fmla="*/ 8 w 71"/>
                  <a:gd name="T3" fmla="*/ 45 h 71"/>
                  <a:gd name="T4" fmla="*/ 8 w 71"/>
                  <a:gd name="T5" fmla="*/ 45 h 71"/>
                  <a:gd name="T6" fmla="*/ 8 w 71"/>
                  <a:gd name="T7" fmla="*/ 45 h 71"/>
                  <a:gd name="T8" fmla="*/ 0 w 71"/>
                  <a:gd name="T9" fmla="*/ 71 h 71"/>
                  <a:gd name="T10" fmla="*/ 25 w 71"/>
                  <a:gd name="T11" fmla="*/ 62 h 71"/>
                  <a:gd name="T12" fmla="*/ 25 w 71"/>
                  <a:gd name="T13" fmla="*/ 62 h 71"/>
                  <a:gd name="T14" fmla="*/ 25 w 71"/>
                  <a:gd name="T15" fmla="*/ 62 h 71"/>
                  <a:gd name="T16" fmla="*/ 25 w 71"/>
                  <a:gd name="T17" fmla="*/ 62 h 71"/>
                  <a:gd name="T18" fmla="*/ 71 w 71"/>
                  <a:gd name="T19" fmla="*/ 17 h 71"/>
                  <a:gd name="T20" fmla="*/ 54 w 71"/>
                  <a:gd name="T21" fmla="*/ 0 h 71"/>
                  <a:gd name="T22" fmla="*/ 8 w 71"/>
                  <a:gd name="T23" fmla="*/ 45 h 71"/>
                  <a:gd name="T24" fmla="*/ 8 w 71"/>
                  <a:gd name="T25" fmla="*/ 45 h 71"/>
                  <a:gd name="T26" fmla="*/ 23 w 71"/>
                  <a:gd name="T27" fmla="*/ 59 h 71"/>
                  <a:gd name="T28" fmla="*/ 6 w 71"/>
                  <a:gd name="T29" fmla="*/ 65 h 71"/>
                  <a:gd name="T30" fmla="*/ 12 w 71"/>
                  <a:gd name="T31" fmla="*/ 48 h 71"/>
                  <a:gd name="T32" fmla="*/ 23 w 71"/>
                  <a:gd name="T33"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1">
                    <a:moveTo>
                      <a:pt x="8" y="45"/>
                    </a:moveTo>
                    <a:lnTo>
                      <a:pt x="8" y="45"/>
                    </a:lnTo>
                    <a:lnTo>
                      <a:pt x="8" y="45"/>
                    </a:lnTo>
                    <a:lnTo>
                      <a:pt x="8" y="45"/>
                    </a:lnTo>
                    <a:lnTo>
                      <a:pt x="0" y="71"/>
                    </a:lnTo>
                    <a:lnTo>
                      <a:pt x="25" y="62"/>
                    </a:lnTo>
                    <a:lnTo>
                      <a:pt x="25" y="62"/>
                    </a:lnTo>
                    <a:lnTo>
                      <a:pt x="25" y="62"/>
                    </a:lnTo>
                    <a:lnTo>
                      <a:pt x="25" y="62"/>
                    </a:lnTo>
                    <a:lnTo>
                      <a:pt x="71" y="17"/>
                    </a:lnTo>
                    <a:lnTo>
                      <a:pt x="54" y="0"/>
                    </a:lnTo>
                    <a:lnTo>
                      <a:pt x="8" y="45"/>
                    </a:lnTo>
                    <a:lnTo>
                      <a:pt x="8" y="45"/>
                    </a:lnTo>
                    <a:close/>
                    <a:moveTo>
                      <a:pt x="23" y="59"/>
                    </a:moveTo>
                    <a:lnTo>
                      <a:pt x="6" y="65"/>
                    </a:lnTo>
                    <a:lnTo>
                      <a:pt x="12" y="48"/>
                    </a:lnTo>
                    <a:lnTo>
                      <a:pt x="23"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 name="组合 5">
            <a:extLst>
              <a:ext uri="{FF2B5EF4-FFF2-40B4-BE49-F238E27FC236}">
                <a16:creationId xmlns:a16="http://schemas.microsoft.com/office/drawing/2014/main" xmlns="" id="{14D33633-E6C3-44E6-87BF-75F6CB0252A1}"/>
              </a:ext>
            </a:extLst>
          </p:cNvPr>
          <p:cNvGrpSpPr/>
          <p:nvPr/>
        </p:nvGrpSpPr>
        <p:grpSpPr>
          <a:xfrm>
            <a:off x="4635277" y="2270763"/>
            <a:ext cx="1867985" cy="1868267"/>
            <a:chOff x="4635277" y="2270763"/>
            <a:chExt cx="1867985" cy="1868267"/>
          </a:xfrm>
        </p:grpSpPr>
        <p:sp>
          <p:nvSpPr>
            <p:cNvPr id="22" name="形状 21"/>
            <p:cNvSpPr/>
            <p:nvPr/>
          </p:nvSpPr>
          <p:spPr>
            <a:xfrm>
              <a:off x="4635277" y="2270763"/>
              <a:ext cx="1867985" cy="1868267"/>
            </a:xfrm>
            <a:prstGeom prst="leftCircularArrow">
              <a:avLst>
                <a:gd name="adj1" fmla="val 8909"/>
                <a:gd name="adj2" fmla="val 1142322"/>
                <a:gd name="adj3" fmla="val 6293598"/>
                <a:gd name="adj4" fmla="val 18900002"/>
                <a:gd name="adj5" fmla="val 12500"/>
              </a:avLst>
            </a:prstGeom>
            <a:solidFill>
              <a:srgbClr val="202A36"/>
            </a:solidFill>
            <a:ln>
              <a:noFill/>
            </a:ln>
            <a:effectLst/>
          </p:spPr>
          <p:style>
            <a:lnRef idx="0">
              <a:scrgbClr r="0" g="0" b="0"/>
            </a:lnRef>
            <a:fillRef idx="3">
              <a:scrgbClr r="0" g="0" b="0"/>
            </a:fillRef>
            <a:effectRef idx="2">
              <a:scrgbClr r="0" g="0" b="0"/>
            </a:effectRef>
            <a:fontRef idx="minor">
              <a:schemeClr val="lt1"/>
            </a:fontRef>
          </p:style>
        </p:sp>
        <p:grpSp>
          <p:nvGrpSpPr>
            <p:cNvPr id="68" name="组合 67">
              <a:extLst>
                <a:ext uri="{FF2B5EF4-FFF2-40B4-BE49-F238E27FC236}">
                  <a16:creationId xmlns:a16="http://schemas.microsoft.com/office/drawing/2014/main" xmlns="" id="{AAF893DF-82BF-428A-B82E-FF6A51F68A7B}"/>
                </a:ext>
              </a:extLst>
            </p:cNvPr>
            <p:cNvGrpSpPr/>
            <p:nvPr/>
          </p:nvGrpSpPr>
          <p:grpSpPr>
            <a:xfrm>
              <a:off x="5258455" y="2852936"/>
              <a:ext cx="616032" cy="571633"/>
              <a:chOff x="6891338" y="4584701"/>
              <a:chExt cx="176213" cy="163513"/>
            </a:xfrm>
            <a:solidFill>
              <a:srgbClr val="FBC301"/>
            </a:solidFill>
          </p:grpSpPr>
          <p:sp>
            <p:nvSpPr>
              <p:cNvPr id="69" name="Freeform 579">
                <a:extLst>
                  <a:ext uri="{FF2B5EF4-FFF2-40B4-BE49-F238E27FC236}">
                    <a16:creationId xmlns:a16="http://schemas.microsoft.com/office/drawing/2014/main" xmlns="" id="{0A136456-8851-4563-A3D3-277F38AB0D9F}"/>
                  </a:ext>
                </a:extLst>
              </p:cNvPr>
              <p:cNvSpPr>
                <a:spLocks/>
              </p:cNvSpPr>
              <p:nvPr/>
            </p:nvSpPr>
            <p:spPr bwMode="auto">
              <a:xfrm>
                <a:off x="6948488" y="4625976"/>
                <a:ext cx="119063" cy="122238"/>
              </a:xfrm>
              <a:custGeom>
                <a:avLst/>
                <a:gdLst>
                  <a:gd name="T0" fmla="*/ 188 w 196"/>
                  <a:gd name="T1" fmla="*/ 83 h 199"/>
                  <a:gd name="T2" fmla="*/ 124 w 196"/>
                  <a:gd name="T3" fmla="*/ 15 h 199"/>
                  <a:gd name="T4" fmla="*/ 99 w 196"/>
                  <a:gd name="T5" fmla="*/ 0 h 199"/>
                  <a:gd name="T6" fmla="*/ 120 w 196"/>
                  <a:gd name="T7" fmla="*/ 53 h 199"/>
                  <a:gd name="T8" fmla="*/ 154 w 196"/>
                  <a:gd name="T9" fmla="*/ 93 h 199"/>
                  <a:gd name="T10" fmla="*/ 161 w 196"/>
                  <a:gd name="T11" fmla="*/ 111 h 199"/>
                  <a:gd name="T12" fmla="*/ 154 w 196"/>
                  <a:gd name="T13" fmla="*/ 129 h 199"/>
                  <a:gd name="T14" fmla="*/ 114 w 196"/>
                  <a:gd name="T15" fmla="*/ 159 h 199"/>
                  <a:gd name="T16" fmla="*/ 75 w 196"/>
                  <a:gd name="T17" fmla="*/ 130 h 199"/>
                  <a:gd name="T18" fmla="*/ 42 w 196"/>
                  <a:gd name="T19" fmla="*/ 97 h 199"/>
                  <a:gd name="T20" fmla="*/ 34 w 196"/>
                  <a:gd name="T21" fmla="*/ 79 h 199"/>
                  <a:gd name="T22" fmla="*/ 36 w 196"/>
                  <a:gd name="T23" fmla="*/ 71 h 199"/>
                  <a:gd name="T24" fmla="*/ 37 w 196"/>
                  <a:gd name="T25" fmla="*/ 68 h 199"/>
                  <a:gd name="T26" fmla="*/ 39 w 196"/>
                  <a:gd name="T27" fmla="*/ 65 h 199"/>
                  <a:gd name="T28" fmla="*/ 39 w 196"/>
                  <a:gd name="T29" fmla="*/ 64 h 199"/>
                  <a:gd name="T30" fmla="*/ 50 w 196"/>
                  <a:gd name="T31" fmla="*/ 53 h 199"/>
                  <a:gd name="T32" fmla="*/ 48 w 196"/>
                  <a:gd name="T33" fmla="*/ 48 h 199"/>
                  <a:gd name="T34" fmla="*/ 27 w 196"/>
                  <a:gd name="T35" fmla="*/ 27 h 199"/>
                  <a:gd name="T36" fmla="*/ 14 w 196"/>
                  <a:gd name="T37" fmla="*/ 40 h 199"/>
                  <a:gd name="T38" fmla="*/ 14 w 196"/>
                  <a:gd name="T39" fmla="*/ 41 h 199"/>
                  <a:gd name="T40" fmla="*/ 11 w 196"/>
                  <a:gd name="T41" fmla="*/ 44 h 199"/>
                  <a:gd name="T42" fmla="*/ 9 w 196"/>
                  <a:gd name="T43" fmla="*/ 47 h 199"/>
                  <a:gd name="T44" fmla="*/ 9 w 196"/>
                  <a:gd name="T45" fmla="*/ 47 h 199"/>
                  <a:gd name="T46" fmla="*/ 7 w 196"/>
                  <a:gd name="T47" fmla="*/ 51 h 199"/>
                  <a:gd name="T48" fmla="*/ 2 w 196"/>
                  <a:gd name="T49" fmla="*/ 63 h 199"/>
                  <a:gd name="T50" fmla="*/ 0 w 196"/>
                  <a:gd name="T51" fmla="*/ 79 h 199"/>
                  <a:gd name="T52" fmla="*/ 17 w 196"/>
                  <a:gd name="T53" fmla="*/ 121 h 199"/>
                  <a:gd name="T54" fmla="*/ 45 w 196"/>
                  <a:gd name="T55" fmla="*/ 149 h 199"/>
                  <a:gd name="T56" fmla="*/ 156 w 196"/>
                  <a:gd name="T57" fmla="*/ 176 h 199"/>
                  <a:gd name="T58" fmla="*/ 194 w 196"/>
                  <a:gd name="T59" fmla="*/ 126 h 199"/>
                  <a:gd name="T60" fmla="*/ 189 w 196"/>
                  <a:gd name="T61" fmla="*/ 84 h 199"/>
                  <a:gd name="T62" fmla="*/ 189 w 196"/>
                  <a:gd name="T63" fmla="*/ 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9">
                    <a:moveTo>
                      <a:pt x="188" y="83"/>
                    </a:moveTo>
                    <a:cubicBezTo>
                      <a:pt x="188" y="83"/>
                      <a:pt x="188" y="83"/>
                      <a:pt x="188" y="83"/>
                    </a:cubicBezTo>
                    <a:cubicBezTo>
                      <a:pt x="185" y="77"/>
                      <a:pt x="182" y="73"/>
                      <a:pt x="178" y="69"/>
                    </a:cubicBezTo>
                    <a:cubicBezTo>
                      <a:pt x="124" y="15"/>
                      <a:pt x="124" y="15"/>
                      <a:pt x="124" y="15"/>
                    </a:cubicBezTo>
                    <a:cubicBezTo>
                      <a:pt x="124" y="14"/>
                      <a:pt x="123" y="14"/>
                      <a:pt x="123" y="14"/>
                    </a:cubicBezTo>
                    <a:cubicBezTo>
                      <a:pt x="116" y="7"/>
                      <a:pt x="108" y="2"/>
                      <a:pt x="99" y="0"/>
                    </a:cubicBezTo>
                    <a:cubicBezTo>
                      <a:pt x="109" y="11"/>
                      <a:pt x="116" y="25"/>
                      <a:pt x="119" y="40"/>
                    </a:cubicBezTo>
                    <a:cubicBezTo>
                      <a:pt x="120" y="44"/>
                      <a:pt x="120" y="49"/>
                      <a:pt x="120" y="53"/>
                    </a:cubicBezTo>
                    <a:cubicBezTo>
                      <a:pt x="120" y="55"/>
                      <a:pt x="120" y="57"/>
                      <a:pt x="120" y="59"/>
                    </a:cubicBezTo>
                    <a:cubicBezTo>
                      <a:pt x="154" y="93"/>
                      <a:pt x="154" y="93"/>
                      <a:pt x="154" y="93"/>
                    </a:cubicBezTo>
                    <a:cubicBezTo>
                      <a:pt x="157" y="96"/>
                      <a:pt x="159" y="100"/>
                      <a:pt x="160" y="104"/>
                    </a:cubicBezTo>
                    <a:cubicBezTo>
                      <a:pt x="161" y="106"/>
                      <a:pt x="161" y="109"/>
                      <a:pt x="161" y="111"/>
                    </a:cubicBezTo>
                    <a:cubicBezTo>
                      <a:pt x="161" y="114"/>
                      <a:pt x="161" y="117"/>
                      <a:pt x="160" y="119"/>
                    </a:cubicBezTo>
                    <a:cubicBezTo>
                      <a:pt x="159" y="123"/>
                      <a:pt x="157" y="126"/>
                      <a:pt x="154" y="129"/>
                    </a:cubicBezTo>
                    <a:cubicBezTo>
                      <a:pt x="132" y="151"/>
                      <a:pt x="132" y="151"/>
                      <a:pt x="132" y="151"/>
                    </a:cubicBezTo>
                    <a:cubicBezTo>
                      <a:pt x="127" y="156"/>
                      <a:pt x="121" y="159"/>
                      <a:pt x="114" y="159"/>
                    </a:cubicBezTo>
                    <a:cubicBezTo>
                      <a:pt x="107" y="159"/>
                      <a:pt x="100" y="156"/>
                      <a:pt x="96" y="151"/>
                    </a:cubicBezTo>
                    <a:cubicBezTo>
                      <a:pt x="75" y="130"/>
                      <a:pt x="75" y="130"/>
                      <a:pt x="75" y="130"/>
                    </a:cubicBezTo>
                    <a:cubicBezTo>
                      <a:pt x="61" y="117"/>
                      <a:pt x="61" y="117"/>
                      <a:pt x="61" y="117"/>
                    </a:cubicBezTo>
                    <a:cubicBezTo>
                      <a:pt x="42" y="97"/>
                      <a:pt x="42" y="97"/>
                      <a:pt x="42" y="97"/>
                    </a:cubicBezTo>
                    <a:cubicBezTo>
                      <a:pt x="40" y="95"/>
                      <a:pt x="38" y="93"/>
                      <a:pt x="37" y="90"/>
                    </a:cubicBezTo>
                    <a:cubicBezTo>
                      <a:pt x="35" y="87"/>
                      <a:pt x="34" y="83"/>
                      <a:pt x="34" y="79"/>
                    </a:cubicBezTo>
                    <a:cubicBezTo>
                      <a:pt x="34" y="76"/>
                      <a:pt x="35" y="74"/>
                      <a:pt x="35" y="71"/>
                    </a:cubicBezTo>
                    <a:cubicBezTo>
                      <a:pt x="35" y="71"/>
                      <a:pt x="36" y="71"/>
                      <a:pt x="36" y="71"/>
                    </a:cubicBezTo>
                    <a:cubicBezTo>
                      <a:pt x="36" y="70"/>
                      <a:pt x="36" y="70"/>
                      <a:pt x="36" y="70"/>
                    </a:cubicBezTo>
                    <a:cubicBezTo>
                      <a:pt x="36" y="69"/>
                      <a:pt x="36" y="69"/>
                      <a:pt x="37" y="68"/>
                    </a:cubicBezTo>
                    <a:cubicBezTo>
                      <a:pt x="37" y="68"/>
                      <a:pt x="37" y="67"/>
                      <a:pt x="37" y="67"/>
                    </a:cubicBezTo>
                    <a:cubicBezTo>
                      <a:pt x="38" y="66"/>
                      <a:pt x="38" y="66"/>
                      <a:pt x="39" y="65"/>
                    </a:cubicBezTo>
                    <a:cubicBezTo>
                      <a:pt x="39" y="64"/>
                      <a:pt x="39" y="64"/>
                      <a:pt x="39" y="64"/>
                    </a:cubicBezTo>
                    <a:cubicBezTo>
                      <a:pt x="39" y="64"/>
                      <a:pt x="39" y="64"/>
                      <a:pt x="39" y="64"/>
                    </a:cubicBezTo>
                    <a:cubicBezTo>
                      <a:pt x="40" y="63"/>
                      <a:pt x="41" y="62"/>
                      <a:pt x="42" y="61"/>
                    </a:cubicBezTo>
                    <a:cubicBezTo>
                      <a:pt x="50" y="53"/>
                      <a:pt x="50" y="53"/>
                      <a:pt x="50" y="53"/>
                    </a:cubicBezTo>
                    <a:cubicBezTo>
                      <a:pt x="50" y="52"/>
                      <a:pt x="50" y="51"/>
                      <a:pt x="49" y="50"/>
                    </a:cubicBezTo>
                    <a:cubicBezTo>
                      <a:pt x="49" y="49"/>
                      <a:pt x="48" y="49"/>
                      <a:pt x="48" y="48"/>
                    </a:cubicBezTo>
                    <a:cubicBezTo>
                      <a:pt x="28" y="28"/>
                      <a:pt x="28" y="28"/>
                      <a:pt x="28" y="28"/>
                    </a:cubicBezTo>
                    <a:cubicBezTo>
                      <a:pt x="27" y="27"/>
                      <a:pt x="27" y="27"/>
                      <a:pt x="27" y="27"/>
                    </a:cubicBezTo>
                    <a:cubicBezTo>
                      <a:pt x="17" y="37"/>
                      <a:pt x="17" y="37"/>
                      <a:pt x="17" y="37"/>
                    </a:cubicBezTo>
                    <a:cubicBezTo>
                      <a:pt x="16" y="38"/>
                      <a:pt x="15" y="39"/>
                      <a:pt x="14" y="40"/>
                    </a:cubicBezTo>
                    <a:cubicBezTo>
                      <a:pt x="14" y="40"/>
                      <a:pt x="14" y="40"/>
                      <a:pt x="14" y="40"/>
                    </a:cubicBezTo>
                    <a:cubicBezTo>
                      <a:pt x="14" y="41"/>
                      <a:pt x="14" y="41"/>
                      <a:pt x="14" y="41"/>
                    </a:cubicBezTo>
                    <a:cubicBezTo>
                      <a:pt x="13" y="41"/>
                      <a:pt x="12" y="42"/>
                      <a:pt x="12" y="43"/>
                    </a:cubicBezTo>
                    <a:cubicBezTo>
                      <a:pt x="11" y="43"/>
                      <a:pt x="11" y="44"/>
                      <a:pt x="11" y="44"/>
                    </a:cubicBezTo>
                    <a:cubicBezTo>
                      <a:pt x="11" y="44"/>
                      <a:pt x="11" y="44"/>
                      <a:pt x="11" y="44"/>
                    </a:cubicBezTo>
                    <a:cubicBezTo>
                      <a:pt x="10" y="45"/>
                      <a:pt x="10" y="46"/>
                      <a:pt x="9" y="47"/>
                    </a:cubicBezTo>
                    <a:cubicBezTo>
                      <a:pt x="9" y="47"/>
                      <a:pt x="9" y="47"/>
                      <a:pt x="9" y="47"/>
                    </a:cubicBezTo>
                    <a:cubicBezTo>
                      <a:pt x="9" y="47"/>
                      <a:pt x="9" y="47"/>
                      <a:pt x="9" y="47"/>
                    </a:cubicBezTo>
                    <a:cubicBezTo>
                      <a:pt x="8" y="49"/>
                      <a:pt x="7" y="50"/>
                      <a:pt x="7" y="51"/>
                    </a:cubicBezTo>
                    <a:cubicBezTo>
                      <a:pt x="7" y="51"/>
                      <a:pt x="7" y="51"/>
                      <a:pt x="7" y="51"/>
                    </a:cubicBezTo>
                    <a:cubicBezTo>
                      <a:pt x="7" y="51"/>
                      <a:pt x="7" y="51"/>
                      <a:pt x="7" y="51"/>
                    </a:cubicBezTo>
                    <a:cubicBezTo>
                      <a:pt x="5" y="55"/>
                      <a:pt x="3" y="59"/>
                      <a:pt x="2" y="63"/>
                    </a:cubicBezTo>
                    <a:cubicBezTo>
                      <a:pt x="2" y="64"/>
                      <a:pt x="1" y="66"/>
                      <a:pt x="1" y="67"/>
                    </a:cubicBezTo>
                    <a:cubicBezTo>
                      <a:pt x="0" y="71"/>
                      <a:pt x="0" y="75"/>
                      <a:pt x="0" y="79"/>
                    </a:cubicBezTo>
                    <a:cubicBezTo>
                      <a:pt x="0" y="83"/>
                      <a:pt x="0" y="86"/>
                      <a:pt x="1" y="90"/>
                    </a:cubicBezTo>
                    <a:cubicBezTo>
                      <a:pt x="3" y="102"/>
                      <a:pt x="9" y="113"/>
                      <a:pt x="17" y="121"/>
                    </a:cubicBezTo>
                    <a:cubicBezTo>
                      <a:pt x="29" y="133"/>
                      <a:pt x="29" y="133"/>
                      <a:pt x="29" y="133"/>
                    </a:cubicBezTo>
                    <a:cubicBezTo>
                      <a:pt x="45" y="149"/>
                      <a:pt x="45" y="149"/>
                      <a:pt x="45" y="149"/>
                    </a:cubicBezTo>
                    <a:cubicBezTo>
                      <a:pt x="71" y="176"/>
                      <a:pt x="71" y="176"/>
                      <a:pt x="71" y="176"/>
                    </a:cubicBezTo>
                    <a:cubicBezTo>
                      <a:pt x="95" y="199"/>
                      <a:pt x="133" y="199"/>
                      <a:pt x="156" y="176"/>
                    </a:cubicBezTo>
                    <a:cubicBezTo>
                      <a:pt x="178" y="153"/>
                      <a:pt x="178" y="153"/>
                      <a:pt x="178" y="153"/>
                    </a:cubicBezTo>
                    <a:cubicBezTo>
                      <a:pt x="186" y="146"/>
                      <a:pt x="191" y="136"/>
                      <a:pt x="194" y="126"/>
                    </a:cubicBezTo>
                    <a:cubicBezTo>
                      <a:pt x="195" y="121"/>
                      <a:pt x="196" y="116"/>
                      <a:pt x="196" y="111"/>
                    </a:cubicBezTo>
                    <a:cubicBezTo>
                      <a:pt x="196" y="102"/>
                      <a:pt x="193" y="92"/>
                      <a:pt x="189" y="84"/>
                    </a:cubicBezTo>
                    <a:cubicBezTo>
                      <a:pt x="189" y="84"/>
                      <a:pt x="189" y="84"/>
                      <a:pt x="189" y="84"/>
                    </a:cubicBezTo>
                    <a:cubicBezTo>
                      <a:pt x="189" y="84"/>
                      <a:pt x="189" y="83"/>
                      <a:pt x="189" y="83"/>
                    </a:cubicBezTo>
                    <a:cubicBezTo>
                      <a:pt x="189" y="83"/>
                      <a:pt x="189" y="83"/>
                      <a:pt x="18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80">
                <a:extLst>
                  <a:ext uri="{FF2B5EF4-FFF2-40B4-BE49-F238E27FC236}">
                    <a16:creationId xmlns:a16="http://schemas.microsoft.com/office/drawing/2014/main" xmlns="" id="{3E3F8958-358C-44E8-AC4A-9734421F02F9}"/>
                  </a:ext>
                </a:extLst>
              </p:cNvPr>
              <p:cNvSpPr>
                <a:spLocks/>
              </p:cNvSpPr>
              <p:nvPr/>
            </p:nvSpPr>
            <p:spPr bwMode="auto">
              <a:xfrm>
                <a:off x="6891338" y="4584701"/>
                <a:ext cx="119063" cy="122238"/>
              </a:xfrm>
              <a:custGeom>
                <a:avLst/>
                <a:gdLst>
                  <a:gd name="T0" fmla="*/ 178 w 195"/>
                  <a:gd name="T1" fmla="*/ 78 h 199"/>
                  <a:gd name="T2" fmla="*/ 167 w 195"/>
                  <a:gd name="T3" fmla="*/ 66 h 199"/>
                  <a:gd name="T4" fmla="*/ 150 w 195"/>
                  <a:gd name="T5" fmla="*/ 50 h 199"/>
                  <a:gd name="T6" fmla="*/ 124 w 195"/>
                  <a:gd name="T7" fmla="*/ 23 h 199"/>
                  <a:gd name="T8" fmla="*/ 39 w 195"/>
                  <a:gd name="T9" fmla="*/ 23 h 199"/>
                  <a:gd name="T10" fmla="*/ 17 w 195"/>
                  <a:gd name="T11" fmla="*/ 45 h 199"/>
                  <a:gd name="T12" fmla="*/ 2 w 195"/>
                  <a:gd name="T13" fmla="*/ 73 h 199"/>
                  <a:gd name="T14" fmla="*/ 0 w 195"/>
                  <a:gd name="T15" fmla="*/ 88 h 199"/>
                  <a:gd name="T16" fmla="*/ 6 w 195"/>
                  <a:gd name="T17" fmla="*/ 115 h 199"/>
                  <a:gd name="T18" fmla="*/ 6 w 195"/>
                  <a:gd name="T19" fmla="*/ 115 h 199"/>
                  <a:gd name="T20" fmla="*/ 7 w 195"/>
                  <a:gd name="T21" fmla="*/ 116 h 199"/>
                  <a:gd name="T22" fmla="*/ 7 w 195"/>
                  <a:gd name="T23" fmla="*/ 116 h 199"/>
                  <a:gd name="T24" fmla="*/ 7 w 195"/>
                  <a:gd name="T25" fmla="*/ 116 h 199"/>
                  <a:gd name="T26" fmla="*/ 17 w 195"/>
                  <a:gd name="T27" fmla="*/ 130 h 199"/>
                  <a:gd name="T28" fmla="*/ 71 w 195"/>
                  <a:gd name="T29" fmla="*/ 184 h 199"/>
                  <a:gd name="T30" fmla="*/ 72 w 195"/>
                  <a:gd name="T31" fmla="*/ 185 h 199"/>
                  <a:gd name="T32" fmla="*/ 96 w 195"/>
                  <a:gd name="T33" fmla="*/ 199 h 199"/>
                  <a:gd name="T34" fmla="*/ 76 w 195"/>
                  <a:gd name="T35" fmla="*/ 159 h 199"/>
                  <a:gd name="T36" fmla="*/ 75 w 195"/>
                  <a:gd name="T37" fmla="*/ 145 h 199"/>
                  <a:gd name="T38" fmla="*/ 75 w 195"/>
                  <a:gd name="T39" fmla="*/ 139 h 199"/>
                  <a:gd name="T40" fmla="*/ 41 w 195"/>
                  <a:gd name="T41" fmla="*/ 106 h 199"/>
                  <a:gd name="T42" fmla="*/ 35 w 195"/>
                  <a:gd name="T43" fmla="*/ 95 h 199"/>
                  <a:gd name="T44" fmla="*/ 34 w 195"/>
                  <a:gd name="T45" fmla="*/ 88 h 199"/>
                  <a:gd name="T46" fmla="*/ 35 w 195"/>
                  <a:gd name="T47" fmla="*/ 80 h 199"/>
                  <a:gd name="T48" fmla="*/ 41 w 195"/>
                  <a:gd name="T49" fmla="*/ 70 h 199"/>
                  <a:gd name="T50" fmla="*/ 63 w 195"/>
                  <a:gd name="T51" fmla="*/ 48 h 199"/>
                  <a:gd name="T52" fmla="*/ 99 w 195"/>
                  <a:gd name="T53" fmla="*/ 48 h 199"/>
                  <a:gd name="T54" fmla="*/ 120 w 195"/>
                  <a:gd name="T55" fmla="*/ 69 h 199"/>
                  <a:gd name="T56" fmla="*/ 134 w 195"/>
                  <a:gd name="T57" fmla="*/ 82 h 199"/>
                  <a:gd name="T58" fmla="*/ 154 w 195"/>
                  <a:gd name="T59" fmla="*/ 102 h 199"/>
                  <a:gd name="T60" fmla="*/ 158 w 195"/>
                  <a:gd name="T61" fmla="*/ 109 h 199"/>
                  <a:gd name="T62" fmla="*/ 161 w 195"/>
                  <a:gd name="T63" fmla="*/ 120 h 199"/>
                  <a:gd name="T64" fmla="*/ 160 w 195"/>
                  <a:gd name="T65" fmla="*/ 127 h 199"/>
                  <a:gd name="T66" fmla="*/ 160 w 195"/>
                  <a:gd name="T67" fmla="*/ 128 h 199"/>
                  <a:gd name="T68" fmla="*/ 159 w 195"/>
                  <a:gd name="T69" fmla="*/ 128 h 199"/>
                  <a:gd name="T70" fmla="*/ 159 w 195"/>
                  <a:gd name="T71" fmla="*/ 131 h 199"/>
                  <a:gd name="T72" fmla="*/ 158 w 195"/>
                  <a:gd name="T73" fmla="*/ 132 h 199"/>
                  <a:gd name="T74" fmla="*/ 157 w 195"/>
                  <a:gd name="T75" fmla="*/ 134 h 199"/>
                  <a:gd name="T76" fmla="*/ 157 w 195"/>
                  <a:gd name="T77" fmla="*/ 134 h 199"/>
                  <a:gd name="T78" fmla="*/ 156 w 195"/>
                  <a:gd name="T79" fmla="*/ 135 h 199"/>
                  <a:gd name="T80" fmla="*/ 154 w 195"/>
                  <a:gd name="T81" fmla="*/ 138 h 199"/>
                  <a:gd name="T82" fmla="*/ 145 w 195"/>
                  <a:gd name="T83" fmla="*/ 146 h 199"/>
                  <a:gd name="T84" fmla="*/ 146 w 195"/>
                  <a:gd name="T85" fmla="*/ 149 h 199"/>
                  <a:gd name="T86" fmla="*/ 147 w 195"/>
                  <a:gd name="T87" fmla="*/ 151 h 199"/>
                  <a:gd name="T88" fmla="*/ 167 w 195"/>
                  <a:gd name="T89" fmla="*/ 170 h 199"/>
                  <a:gd name="T90" fmla="*/ 168 w 195"/>
                  <a:gd name="T91" fmla="*/ 172 h 199"/>
                  <a:gd name="T92" fmla="*/ 178 w 195"/>
                  <a:gd name="T93" fmla="*/ 162 h 199"/>
                  <a:gd name="T94" fmla="*/ 181 w 195"/>
                  <a:gd name="T95" fmla="*/ 159 h 199"/>
                  <a:gd name="T96" fmla="*/ 181 w 195"/>
                  <a:gd name="T97" fmla="*/ 159 h 199"/>
                  <a:gd name="T98" fmla="*/ 182 w 195"/>
                  <a:gd name="T99" fmla="*/ 158 h 199"/>
                  <a:gd name="T100" fmla="*/ 184 w 195"/>
                  <a:gd name="T101" fmla="*/ 156 h 199"/>
                  <a:gd name="T102" fmla="*/ 184 w 195"/>
                  <a:gd name="T103" fmla="*/ 155 h 199"/>
                  <a:gd name="T104" fmla="*/ 186 w 195"/>
                  <a:gd name="T105" fmla="*/ 152 h 199"/>
                  <a:gd name="T106" fmla="*/ 186 w 195"/>
                  <a:gd name="T107" fmla="*/ 152 h 199"/>
                  <a:gd name="T108" fmla="*/ 187 w 195"/>
                  <a:gd name="T109" fmla="*/ 151 h 199"/>
                  <a:gd name="T110" fmla="*/ 188 w 195"/>
                  <a:gd name="T111" fmla="*/ 148 h 199"/>
                  <a:gd name="T112" fmla="*/ 188 w 195"/>
                  <a:gd name="T113" fmla="*/ 148 h 199"/>
                  <a:gd name="T114" fmla="*/ 189 w 195"/>
                  <a:gd name="T115" fmla="*/ 148 h 199"/>
                  <a:gd name="T116" fmla="*/ 193 w 195"/>
                  <a:gd name="T117" fmla="*/ 136 h 199"/>
                  <a:gd name="T118" fmla="*/ 194 w 195"/>
                  <a:gd name="T119" fmla="*/ 132 h 199"/>
                  <a:gd name="T120" fmla="*/ 195 w 195"/>
                  <a:gd name="T121" fmla="*/ 120 h 199"/>
                  <a:gd name="T122" fmla="*/ 194 w 195"/>
                  <a:gd name="T123" fmla="*/ 109 h 199"/>
                  <a:gd name="T124" fmla="*/ 178 w 195"/>
                  <a:gd name="T125" fmla="*/ 7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 h="199">
                    <a:moveTo>
                      <a:pt x="178" y="78"/>
                    </a:moveTo>
                    <a:cubicBezTo>
                      <a:pt x="167" y="66"/>
                      <a:pt x="167" y="66"/>
                      <a:pt x="167" y="66"/>
                    </a:cubicBezTo>
                    <a:cubicBezTo>
                      <a:pt x="150" y="50"/>
                      <a:pt x="150" y="50"/>
                      <a:pt x="150" y="50"/>
                    </a:cubicBezTo>
                    <a:cubicBezTo>
                      <a:pt x="124" y="23"/>
                      <a:pt x="124" y="23"/>
                      <a:pt x="124" y="23"/>
                    </a:cubicBezTo>
                    <a:cubicBezTo>
                      <a:pt x="100" y="0"/>
                      <a:pt x="63" y="0"/>
                      <a:pt x="39" y="23"/>
                    </a:cubicBezTo>
                    <a:cubicBezTo>
                      <a:pt x="17" y="45"/>
                      <a:pt x="17" y="45"/>
                      <a:pt x="17" y="45"/>
                    </a:cubicBezTo>
                    <a:cubicBezTo>
                      <a:pt x="10" y="53"/>
                      <a:pt x="4" y="62"/>
                      <a:pt x="2" y="73"/>
                    </a:cubicBezTo>
                    <a:cubicBezTo>
                      <a:pt x="0" y="78"/>
                      <a:pt x="0" y="83"/>
                      <a:pt x="0" y="88"/>
                    </a:cubicBezTo>
                    <a:cubicBezTo>
                      <a:pt x="0" y="97"/>
                      <a:pt x="2" y="107"/>
                      <a:pt x="6" y="115"/>
                    </a:cubicBezTo>
                    <a:cubicBezTo>
                      <a:pt x="6" y="115"/>
                      <a:pt x="6" y="115"/>
                      <a:pt x="6" y="115"/>
                    </a:cubicBezTo>
                    <a:cubicBezTo>
                      <a:pt x="6" y="115"/>
                      <a:pt x="6" y="115"/>
                      <a:pt x="7" y="116"/>
                    </a:cubicBezTo>
                    <a:cubicBezTo>
                      <a:pt x="7" y="116"/>
                      <a:pt x="7" y="116"/>
                      <a:pt x="7" y="116"/>
                    </a:cubicBezTo>
                    <a:cubicBezTo>
                      <a:pt x="7" y="116"/>
                      <a:pt x="7" y="116"/>
                      <a:pt x="7" y="116"/>
                    </a:cubicBezTo>
                    <a:cubicBezTo>
                      <a:pt x="10" y="121"/>
                      <a:pt x="13" y="126"/>
                      <a:pt x="17" y="130"/>
                    </a:cubicBezTo>
                    <a:cubicBezTo>
                      <a:pt x="71" y="184"/>
                      <a:pt x="71" y="184"/>
                      <a:pt x="71" y="184"/>
                    </a:cubicBezTo>
                    <a:cubicBezTo>
                      <a:pt x="72" y="184"/>
                      <a:pt x="72" y="185"/>
                      <a:pt x="72" y="185"/>
                    </a:cubicBezTo>
                    <a:cubicBezTo>
                      <a:pt x="79" y="191"/>
                      <a:pt x="87" y="196"/>
                      <a:pt x="96" y="199"/>
                    </a:cubicBezTo>
                    <a:cubicBezTo>
                      <a:pt x="86" y="188"/>
                      <a:pt x="79" y="174"/>
                      <a:pt x="76" y="159"/>
                    </a:cubicBezTo>
                    <a:cubicBezTo>
                      <a:pt x="75" y="155"/>
                      <a:pt x="75" y="150"/>
                      <a:pt x="75" y="145"/>
                    </a:cubicBezTo>
                    <a:cubicBezTo>
                      <a:pt x="75" y="144"/>
                      <a:pt x="75" y="142"/>
                      <a:pt x="75" y="139"/>
                    </a:cubicBezTo>
                    <a:cubicBezTo>
                      <a:pt x="41" y="106"/>
                      <a:pt x="41" y="106"/>
                      <a:pt x="41" y="106"/>
                    </a:cubicBezTo>
                    <a:cubicBezTo>
                      <a:pt x="39" y="103"/>
                      <a:pt x="36" y="99"/>
                      <a:pt x="35" y="95"/>
                    </a:cubicBezTo>
                    <a:cubicBezTo>
                      <a:pt x="34" y="93"/>
                      <a:pt x="34" y="90"/>
                      <a:pt x="34" y="88"/>
                    </a:cubicBezTo>
                    <a:cubicBezTo>
                      <a:pt x="34" y="85"/>
                      <a:pt x="35" y="82"/>
                      <a:pt x="35" y="80"/>
                    </a:cubicBezTo>
                    <a:cubicBezTo>
                      <a:pt x="37" y="76"/>
                      <a:pt x="39" y="72"/>
                      <a:pt x="41" y="70"/>
                    </a:cubicBezTo>
                    <a:cubicBezTo>
                      <a:pt x="63" y="48"/>
                      <a:pt x="63" y="48"/>
                      <a:pt x="63" y="48"/>
                    </a:cubicBezTo>
                    <a:cubicBezTo>
                      <a:pt x="73" y="38"/>
                      <a:pt x="90" y="38"/>
                      <a:pt x="99" y="48"/>
                    </a:cubicBezTo>
                    <a:cubicBezTo>
                      <a:pt x="120" y="69"/>
                      <a:pt x="120" y="69"/>
                      <a:pt x="120" y="69"/>
                    </a:cubicBezTo>
                    <a:cubicBezTo>
                      <a:pt x="134" y="82"/>
                      <a:pt x="134" y="82"/>
                      <a:pt x="134" y="82"/>
                    </a:cubicBezTo>
                    <a:cubicBezTo>
                      <a:pt x="154" y="102"/>
                      <a:pt x="154" y="102"/>
                      <a:pt x="154" y="102"/>
                    </a:cubicBezTo>
                    <a:cubicBezTo>
                      <a:pt x="156" y="104"/>
                      <a:pt x="157" y="106"/>
                      <a:pt x="158" y="109"/>
                    </a:cubicBezTo>
                    <a:cubicBezTo>
                      <a:pt x="160" y="112"/>
                      <a:pt x="161" y="116"/>
                      <a:pt x="161" y="120"/>
                    </a:cubicBezTo>
                    <a:cubicBezTo>
                      <a:pt x="161" y="122"/>
                      <a:pt x="161" y="125"/>
                      <a:pt x="160" y="127"/>
                    </a:cubicBezTo>
                    <a:cubicBezTo>
                      <a:pt x="160" y="128"/>
                      <a:pt x="160" y="128"/>
                      <a:pt x="160" y="128"/>
                    </a:cubicBezTo>
                    <a:cubicBezTo>
                      <a:pt x="159" y="128"/>
                      <a:pt x="159" y="128"/>
                      <a:pt x="159" y="128"/>
                    </a:cubicBezTo>
                    <a:cubicBezTo>
                      <a:pt x="159" y="129"/>
                      <a:pt x="159" y="130"/>
                      <a:pt x="159" y="131"/>
                    </a:cubicBezTo>
                    <a:cubicBezTo>
                      <a:pt x="158" y="131"/>
                      <a:pt x="158" y="132"/>
                      <a:pt x="158" y="132"/>
                    </a:cubicBezTo>
                    <a:cubicBezTo>
                      <a:pt x="158" y="133"/>
                      <a:pt x="157" y="133"/>
                      <a:pt x="157" y="134"/>
                    </a:cubicBezTo>
                    <a:cubicBezTo>
                      <a:pt x="157" y="134"/>
                      <a:pt x="157" y="134"/>
                      <a:pt x="157" y="134"/>
                    </a:cubicBezTo>
                    <a:cubicBezTo>
                      <a:pt x="156" y="135"/>
                      <a:pt x="156" y="135"/>
                      <a:pt x="156" y="135"/>
                    </a:cubicBezTo>
                    <a:cubicBezTo>
                      <a:pt x="155" y="136"/>
                      <a:pt x="154" y="137"/>
                      <a:pt x="154" y="138"/>
                    </a:cubicBezTo>
                    <a:cubicBezTo>
                      <a:pt x="145" y="146"/>
                      <a:pt x="145" y="146"/>
                      <a:pt x="145" y="146"/>
                    </a:cubicBezTo>
                    <a:cubicBezTo>
                      <a:pt x="145" y="147"/>
                      <a:pt x="146" y="148"/>
                      <a:pt x="146" y="149"/>
                    </a:cubicBezTo>
                    <a:cubicBezTo>
                      <a:pt x="146" y="150"/>
                      <a:pt x="147" y="150"/>
                      <a:pt x="147" y="151"/>
                    </a:cubicBezTo>
                    <a:cubicBezTo>
                      <a:pt x="167" y="170"/>
                      <a:pt x="167" y="170"/>
                      <a:pt x="167" y="170"/>
                    </a:cubicBezTo>
                    <a:cubicBezTo>
                      <a:pt x="168" y="172"/>
                      <a:pt x="168" y="172"/>
                      <a:pt x="168" y="172"/>
                    </a:cubicBezTo>
                    <a:cubicBezTo>
                      <a:pt x="178" y="162"/>
                      <a:pt x="178" y="162"/>
                      <a:pt x="178" y="162"/>
                    </a:cubicBezTo>
                    <a:cubicBezTo>
                      <a:pt x="179" y="161"/>
                      <a:pt x="180" y="160"/>
                      <a:pt x="181" y="159"/>
                    </a:cubicBezTo>
                    <a:cubicBezTo>
                      <a:pt x="181" y="159"/>
                      <a:pt x="181" y="159"/>
                      <a:pt x="181" y="159"/>
                    </a:cubicBezTo>
                    <a:cubicBezTo>
                      <a:pt x="182" y="158"/>
                      <a:pt x="182" y="158"/>
                      <a:pt x="182" y="158"/>
                    </a:cubicBezTo>
                    <a:cubicBezTo>
                      <a:pt x="182" y="157"/>
                      <a:pt x="183" y="157"/>
                      <a:pt x="184" y="156"/>
                    </a:cubicBezTo>
                    <a:cubicBezTo>
                      <a:pt x="184" y="155"/>
                      <a:pt x="184" y="155"/>
                      <a:pt x="184" y="155"/>
                    </a:cubicBezTo>
                    <a:cubicBezTo>
                      <a:pt x="185" y="154"/>
                      <a:pt x="185" y="153"/>
                      <a:pt x="186" y="152"/>
                    </a:cubicBezTo>
                    <a:cubicBezTo>
                      <a:pt x="186" y="152"/>
                      <a:pt x="186" y="152"/>
                      <a:pt x="186" y="152"/>
                    </a:cubicBezTo>
                    <a:cubicBezTo>
                      <a:pt x="187" y="151"/>
                      <a:pt x="187" y="151"/>
                      <a:pt x="187" y="151"/>
                    </a:cubicBezTo>
                    <a:cubicBezTo>
                      <a:pt x="187" y="150"/>
                      <a:pt x="188" y="149"/>
                      <a:pt x="188" y="148"/>
                    </a:cubicBezTo>
                    <a:cubicBezTo>
                      <a:pt x="188" y="148"/>
                      <a:pt x="188" y="148"/>
                      <a:pt x="188" y="148"/>
                    </a:cubicBezTo>
                    <a:cubicBezTo>
                      <a:pt x="189" y="148"/>
                      <a:pt x="189" y="148"/>
                      <a:pt x="189" y="148"/>
                    </a:cubicBezTo>
                    <a:cubicBezTo>
                      <a:pt x="190" y="144"/>
                      <a:pt x="192" y="140"/>
                      <a:pt x="193" y="136"/>
                    </a:cubicBezTo>
                    <a:cubicBezTo>
                      <a:pt x="194" y="135"/>
                      <a:pt x="194" y="133"/>
                      <a:pt x="194" y="132"/>
                    </a:cubicBezTo>
                    <a:cubicBezTo>
                      <a:pt x="195" y="128"/>
                      <a:pt x="195" y="124"/>
                      <a:pt x="195" y="120"/>
                    </a:cubicBezTo>
                    <a:cubicBezTo>
                      <a:pt x="195" y="116"/>
                      <a:pt x="195" y="113"/>
                      <a:pt x="194" y="109"/>
                    </a:cubicBezTo>
                    <a:cubicBezTo>
                      <a:pt x="192" y="97"/>
                      <a:pt x="187" y="86"/>
                      <a:pt x="178"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 name="组合 7">
            <a:extLst>
              <a:ext uri="{FF2B5EF4-FFF2-40B4-BE49-F238E27FC236}">
                <a16:creationId xmlns:a16="http://schemas.microsoft.com/office/drawing/2014/main" xmlns="" id="{0CC85A05-1E1F-4306-836E-CB2D5B6CC983}"/>
              </a:ext>
            </a:extLst>
          </p:cNvPr>
          <p:cNvGrpSpPr/>
          <p:nvPr/>
        </p:nvGrpSpPr>
        <p:grpSpPr>
          <a:xfrm>
            <a:off x="5288984" y="3501008"/>
            <a:ext cx="1621431" cy="1608541"/>
            <a:chOff x="5288984" y="3490296"/>
            <a:chExt cx="1621431" cy="1608541"/>
          </a:xfrm>
        </p:grpSpPr>
        <p:sp>
          <p:nvSpPr>
            <p:cNvPr id="23" name="空心弧 22"/>
            <p:cNvSpPr/>
            <p:nvPr/>
          </p:nvSpPr>
          <p:spPr>
            <a:xfrm>
              <a:off x="5288984" y="3490296"/>
              <a:ext cx="1604887" cy="1605530"/>
            </a:xfrm>
            <a:prstGeom prst="blockArc">
              <a:avLst>
                <a:gd name="adj1" fmla="val 13624405"/>
                <a:gd name="adj2" fmla="val 17228224"/>
                <a:gd name="adj3" fmla="val 11481"/>
              </a:avLst>
            </a:prstGeom>
            <a:solidFill>
              <a:srgbClr val="202A36"/>
            </a:solidFill>
            <a:ln>
              <a:noFill/>
            </a:ln>
            <a:effectLst/>
          </p:spPr>
          <p:style>
            <a:lnRef idx="0">
              <a:scrgbClr r="0" g="0" b="0"/>
            </a:lnRef>
            <a:fillRef idx="3">
              <a:scrgbClr r="0" g="0" b="0"/>
            </a:fillRef>
            <a:effectRef idx="2">
              <a:scrgbClr r="0" g="0" b="0"/>
            </a:effectRef>
            <a:fontRef idx="minor">
              <a:schemeClr val="lt1"/>
            </a:fontRef>
          </p:style>
          <p:txBody>
            <a:bodyPr/>
            <a:lstStyle/>
            <a:p>
              <a:endParaRPr lang="en-US"/>
            </a:p>
          </p:txBody>
        </p:sp>
        <p:sp>
          <p:nvSpPr>
            <p:cNvPr id="37" name="空心弧 36"/>
            <p:cNvSpPr/>
            <p:nvPr/>
          </p:nvSpPr>
          <p:spPr>
            <a:xfrm>
              <a:off x="5305528" y="3493307"/>
              <a:ext cx="1604887" cy="1605530"/>
            </a:xfrm>
            <a:prstGeom prst="blockArc">
              <a:avLst>
                <a:gd name="adj1" fmla="val 17085111"/>
                <a:gd name="adj2" fmla="val 10799997"/>
                <a:gd name="adj3" fmla="val 11504"/>
              </a:avLst>
            </a:prstGeom>
            <a:solidFill>
              <a:srgbClr val="202A36"/>
            </a:solidFill>
            <a:ln>
              <a:noFill/>
            </a:ln>
            <a:effectLst/>
          </p:spPr>
          <p:style>
            <a:lnRef idx="0">
              <a:scrgbClr r="0" g="0" b="0"/>
            </a:lnRef>
            <a:fillRef idx="3">
              <a:scrgbClr r="0" g="0" b="0"/>
            </a:fillRef>
            <a:effectRef idx="2">
              <a:scrgbClr r="0" g="0" b="0"/>
            </a:effectRef>
            <a:fontRef idx="minor">
              <a:schemeClr val="lt1"/>
            </a:fontRef>
          </p:style>
        </p:sp>
        <p:grpSp>
          <p:nvGrpSpPr>
            <p:cNvPr id="71" name="组合 70">
              <a:extLst>
                <a:ext uri="{FF2B5EF4-FFF2-40B4-BE49-F238E27FC236}">
                  <a16:creationId xmlns:a16="http://schemas.microsoft.com/office/drawing/2014/main" xmlns="" id="{61975D8B-899D-4CFF-B0D4-EE55D2B75379}"/>
                </a:ext>
              </a:extLst>
            </p:cNvPr>
            <p:cNvGrpSpPr/>
            <p:nvPr/>
          </p:nvGrpSpPr>
          <p:grpSpPr>
            <a:xfrm>
              <a:off x="5759542" y="3991206"/>
              <a:ext cx="675076" cy="681156"/>
              <a:chOff x="6184901" y="5635626"/>
              <a:chExt cx="176213" cy="177800"/>
            </a:xfrm>
            <a:solidFill>
              <a:srgbClr val="202A36"/>
            </a:solidFill>
          </p:grpSpPr>
          <p:sp>
            <p:nvSpPr>
              <p:cNvPr id="72" name="Freeform 587">
                <a:extLst>
                  <a:ext uri="{FF2B5EF4-FFF2-40B4-BE49-F238E27FC236}">
                    <a16:creationId xmlns:a16="http://schemas.microsoft.com/office/drawing/2014/main" xmlns="" id="{0927F164-553F-44EB-8CE6-F6C920B2348E}"/>
                  </a:ext>
                </a:extLst>
              </p:cNvPr>
              <p:cNvSpPr>
                <a:spLocks noEditPoints="1"/>
              </p:cNvSpPr>
              <p:nvPr/>
            </p:nvSpPr>
            <p:spPr bwMode="auto">
              <a:xfrm>
                <a:off x="6184901" y="5635626"/>
                <a:ext cx="176213" cy="177800"/>
              </a:xfrm>
              <a:custGeom>
                <a:avLst/>
                <a:gdLst>
                  <a:gd name="T0" fmla="*/ 288 w 288"/>
                  <a:gd name="T1" fmla="*/ 49 h 289"/>
                  <a:gd name="T2" fmla="*/ 239 w 288"/>
                  <a:gd name="T3" fmla="*/ 0 h 289"/>
                  <a:gd name="T4" fmla="*/ 191 w 288"/>
                  <a:gd name="T5" fmla="*/ 49 h 289"/>
                  <a:gd name="T6" fmla="*/ 227 w 288"/>
                  <a:gd name="T7" fmla="*/ 95 h 289"/>
                  <a:gd name="T8" fmla="*/ 227 w 288"/>
                  <a:gd name="T9" fmla="*/ 133 h 289"/>
                  <a:gd name="T10" fmla="*/ 190 w 288"/>
                  <a:gd name="T11" fmla="*/ 133 h 289"/>
                  <a:gd name="T12" fmla="*/ 143 w 288"/>
                  <a:gd name="T13" fmla="*/ 96 h 289"/>
                  <a:gd name="T14" fmla="*/ 96 w 288"/>
                  <a:gd name="T15" fmla="*/ 133 h 289"/>
                  <a:gd name="T16" fmla="*/ 35 w 288"/>
                  <a:gd name="T17" fmla="*/ 133 h 289"/>
                  <a:gd name="T18" fmla="*/ 35 w 288"/>
                  <a:gd name="T19" fmla="*/ 194 h 289"/>
                  <a:gd name="T20" fmla="*/ 0 w 288"/>
                  <a:gd name="T21" fmla="*/ 241 h 289"/>
                  <a:gd name="T22" fmla="*/ 48 w 288"/>
                  <a:gd name="T23" fmla="*/ 289 h 289"/>
                  <a:gd name="T24" fmla="*/ 95 w 288"/>
                  <a:gd name="T25" fmla="*/ 241 h 289"/>
                  <a:gd name="T26" fmla="*/ 59 w 288"/>
                  <a:gd name="T27" fmla="*/ 194 h 289"/>
                  <a:gd name="T28" fmla="*/ 59 w 288"/>
                  <a:gd name="T29" fmla="*/ 157 h 289"/>
                  <a:gd name="T30" fmla="*/ 96 w 288"/>
                  <a:gd name="T31" fmla="*/ 157 h 289"/>
                  <a:gd name="T32" fmla="*/ 143 w 288"/>
                  <a:gd name="T33" fmla="*/ 193 h 289"/>
                  <a:gd name="T34" fmla="*/ 190 w 288"/>
                  <a:gd name="T35" fmla="*/ 157 h 289"/>
                  <a:gd name="T36" fmla="*/ 251 w 288"/>
                  <a:gd name="T37" fmla="*/ 157 h 289"/>
                  <a:gd name="T38" fmla="*/ 251 w 288"/>
                  <a:gd name="T39" fmla="*/ 95 h 289"/>
                  <a:gd name="T40" fmla="*/ 288 w 288"/>
                  <a:gd name="T41" fmla="*/ 49 h 289"/>
                  <a:gd name="T42" fmla="*/ 71 w 288"/>
                  <a:gd name="T43" fmla="*/ 241 h 289"/>
                  <a:gd name="T44" fmla="*/ 48 w 288"/>
                  <a:gd name="T45" fmla="*/ 265 h 289"/>
                  <a:gd name="T46" fmla="*/ 24 w 288"/>
                  <a:gd name="T47" fmla="*/ 241 h 289"/>
                  <a:gd name="T48" fmla="*/ 48 w 288"/>
                  <a:gd name="T49" fmla="*/ 217 h 289"/>
                  <a:gd name="T50" fmla="*/ 71 w 288"/>
                  <a:gd name="T51" fmla="*/ 241 h 289"/>
                  <a:gd name="T52" fmla="*/ 59 w 288"/>
                  <a:gd name="T53" fmla="*/ 206 h 289"/>
                  <a:gd name="T54" fmla="*/ 59 w 288"/>
                  <a:gd name="T55" fmla="*/ 206 h 289"/>
                  <a:gd name="T56" fmla="*/ 143 w 288"/>
                  <a:gd name="T57" fmla="*/ 169 h 289"/>
                  <a:gd name="T58" fmla="*/ 119 w 288"/>
                  <a:gd name="T59" fmla="*/ 145 h 289"/>
                  <a:gd name="T60" fmla="*/ 143 w 288"/>
                  <a:gd name="T61" fmla="*/ 120 h 289"/>
                  <a:gd name="T62" fmla="*/ 168 w 288"/>
                  <a:gd name="T63" fmla="*/ 145 h 289"/>
                  <a:gd name="T64" fmla="*/ 143 w 288"/>
                  <a:gd name="T65" fmla="*/ 169 h 289"/>
                  <a:gd name="T66" fmla="*/ 239 w 288"/>
                  <a:gd name="T67" fmla="*/ 73 h 289"/>
                  <a:gd name="T68" fmla="*/ 215 w 288"/>
                  <a:gd name="T69" fmla="*/ 49 h 289"/>
                  <a:gd name="T70" fmla="*/ 239 w 288"/>
                  <a:gd name="T71" fmla="*/ 24 h 289"/>
                  <a:gd name="T72" fmla="*/ 263 w 288"/>
                  <a:gd name="T73" fmla="*/ 49 h 289"/>
                  <a:gd name="T74" fmla="*/ 239 w 288"/>
                  <a:gd name="T75" fmla="*/ 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89">
                    <a:moveTo>
                      <a:pt x="288" y="49"/>
                    </a:moveTo>
                    <a:cubicBezTo>
                      <a:pt x="288" y="22"/>
                      <a:pt x="266" y="0"/>
                      <a:pt x="239" y="0"/>
                    </a:cubicBezTo>
                    <a:cubicBezTo>
                      <a:pt x="213" y="0"/>
                      <a:pt x="191" y="22"/>
                      <a:pt x="191" y="49"/>
                    </a:cubicBezTo>
                    <a:cubicBezTo>
                      <a:pt x="191" y="71"/>
                      <a:pt x="207" y="90"/>
                      <a:pt x="227" y="95"/>
                    </a:cubicBezTo>
                    <a:cubicBezTo>
                      <a:pt x="227" y="133"/>
                      <a:pt x="227" y="133"/>
                      <a:pt x="227" y="133"/>
                    </a:cubicBezTo>
                    <a:cubicBezTo>
                      <a:pt x="190" y="133"/>
                      <a:pt x="190" y="133"/>
                      <a:pt x="190" y="133"/>
                    </a:cubicBezTo>
                    <a:cubicBezTo>
                      <a:pt x="185" y="112"/>
                      <a:pt x="166" y="96"/>
                      <a:pt x="143" y="96"/>
                    </a:cubicBezTo>
                    <a:cubicBezTo>
                      <a:pt x="121" y="96"/>
                      <a:pt x="102" y="112"/>
                      <a:pt x="96" y="133"/>
                    </a:cubicBezTo>
                    <a:cubicBezTo>
                      <a:pt x="35" y="133"/>
                      <a:pt x="35" y="133"/>
                      <a:pt x="35" y="133"/>
                    </a:cubicBezTo>
                    <a:cubicBezTo>
                      <a:pt x="35" y="194"/>
                      <a:pt x="35" y="194"/>
                      <a:pt x="35" y="194"/>
                    </a:cubicBezTo>
                    <a:cubicBezTo>
                      <a:pt x="15" y="200"/>
                      <a:pt x="0" y="219"/>
                      <a:pt x="0" y="241"/>
                    </a:cubicBezTo>
                    <a:cubicBezTo>
                      <a:pt x="0" y="267"/>
                      <a:pt x="21" y="289"/>
                      <a:pt x="48" y="289"/>
                    </a:cubicBezTo>
                    <a:cubicBezTo>
                      <a:pt x="74" y="289"/>
                      <a:pt x="95" y="267"/>
                      <a:pt x="95" y="241"/>
                    </a:cubicBezTo>
                    <a:cubicBezTo>
                      <a:pt x="95" y="218"/>
                      <a:pt x="80" y="199"/>
                      <a:pt x="59" y="194"/>
                    </a:cubicBezTo>
                    <a:cubicBezTo>
                      <a:pt x="59" y="157"/>
                      <a:pt x="59" y="157"/>
                      <a:pt x="59" y="157"/>
                    </a:cubicBezTo>
                    <a:cubicBezTo>
                      <a:pt x="96" y="157"/>
                      <a:pt x="96" y="157"/>
                      <a:pt x="96" y="157"/>
                    </a:cubicBezTo>
                    <a:cubicBezTo>
                      <a:pt x="102" y="178"/>
                      <a:pt x="121" y="193"/>
                      <a:pt x="143" y="193"/>
                    </a:cubicBezTo>
                    <a:cubicBezTo>
                      <a:pt x="166" y="193"/>
                      <a:pt x="185" y="178"/>
                      <a:pt x="190" y="157"/>
                    </a:cubicBezTo>
                    <a:cubicBezTo>
                      <a:pt x="251" y="157"/>
                      <a:pt x="251" y="157"/>
                      <a:pt x="251" y="157"/>
                    </a:cubicBezTo>
                    <a:cubicBezTo>
                      <a:pt x="251" y="95"/>
                      <a:pt x="251" y="95"/>
                      <a:pt x="251" y="95"/>
                    </a:cubicBezTo>
                    <a:cubicBezTo>
                      <a:pt x="272" y="90"/>
                      <a:pt x="288" y="71"/>
                      <a:pt x="288" y="49"/>
                    </a:cubicBezTo>
                    <a:close/>
                    <a:moveTo>
                      <a:pt x="71" y="241"/>
                    </a:moveTo>
                    <a:cubicBezTo>
                      <a:pt x="71" y="254"/>
                      <a:pt x="61" y="265"/>
                      <a:pt x="48" y="265"/>
                    </a:cubicBezTo>
                    <a:cubicBezTo>
                      <a:pt x="34" y="265"/>
                      <a:pt x="24" y="254"/>
                      <a:pt x="24" y="241"/>
                    </a:cubicBezTo>
                    <a:cubicBezTo>
                      <a:pt x="24" y="228"/>
                      <a:pt x="34" y="217"/>
                      <a:pt x="48" y="217"/>
                    </a:cubicBezTo>
                    <a:cubicBezTo>
                      <a:pt x="61" y="217"/>
                      <a:pt x="71" y="228"/>
                      <a:pt x="71" y="241"/>
                    </a:cubicBezTo>
                    <a:close/>
                    <a:moveTo>
                      <a:pt x="59" y="206"/>
                    </a:moveTo>
                    <a:cubicBezTo>
                      <a:pt x="59" y="206"/>
                      <a:pt x="59" y="206"/>
                      <a:pt x="59" y="206"/>
                    </a:cubicBezTo>
                    <a:close/>
                    <a:moveTo>
                      <a:pt x="143" y="169"/>
                    </a:moveTo>
                    <a:cubicBezTo>
                      <a:pt x="130" y="169"/>
                      <a:pt x="119" y="158"/>
                      <a:pt x="119" y="145"/>
                    </a:cubicBezTo>
                    <a:cubicBezTo>
                      <a:pt x="119" y="131"/>
                      <a:pt x="130" y="120"/>
                      <a:pt x="143" y="120"/>
                    </a:cubicBezTo>
                    <a:cubicBezTo>
                      <a:pt x="157" y="120"/>
                      <a:pt x="168" y="131"/>
                      <a:pt x="168" y="145"/>
                    </a:cubicBezTo>
                    <a:cubicBezTo>
                      <a:pt x="168" y="158"/>
                      <a:pt x="157" y="169"/>
                      <a:pt x="143" y="169"/>
                    </a:cubicBezTo>
                    <a:close/>
                    <a:moveTo>
                      <a:pt x="239" y="73"/>
                    </a:moveTo>
                    <a:cubicBezTo>
                      <a:pt x="226" y="73"/>
                      <a:pt x="215" y="62"/>
                      <a:pt x="215" y="49"/>
                    </a:cubicBezTo>
                    <a:cubicBezTo>
                      <a:pt x="215" y="35"/>
                      <a:pt x="226" y="24"/>
                      <a:pt x="239" y="24"/>
                    </a:cubicBezTo>
                    <a:cubicBezTo>
                      <a:pt x="253" y="24"/>
                      <a:pt x="263" y="35"/>
                      <a:pt x="263" y="49"/>
                    </a:cubicBezTo>
                    <a:cubicBezTo>
                      <a:pt x="263" y="62"/>
                      <a:pt x="253" y="73"/>
                      <a:pt x="23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Line 588">
                <a:extLst>
                  <a:ext uri="{FF2B5EF4-FFF2-40B4-BE49-F238E27FC236}">
                    <a16:creationId xmlns:a16="http://schemas.microsoft.com/office/drawing/2014/main" xmlns="" id="{87F61DB9-80F1-4A17-ACD8-C216D43FA20F}"/>
                  </a:ext>
                </a:extLst>
              </p:cNvPr>
              <p:cNvSpPr>
                <a:spLocks noChangeShapeType="1"/>
              </p:cNvSpPr>
              <p:nvPr/>
            </p:nvSpPr>
            <p:spPr bwMode="auto">
              <a:xfrm>
                <a:off x="6219826" y="576262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Line 589">
                <a:extLst>
                  <a:ext uri="{FF2B5EF4-FFF2-40B4-BE49-F238E27FC236}">
                    <a16:creationId xmlns:a16="http://schemas.microsoft.com/office/drawing/2014/main" xmlns="" id="{25C9F568-2F73-4368-8E67-ADF3AAE4CEC8}"/>
                  </a:ext>
                </a:extLst>
              </p:cNvPr>
              <p:cNvSpPr>
                <a:spLocks noChangeShapeType="1"/>
              </p:cNvSpPr>
              <p:nvPr/>
            </p:nvSpPr>
            <p:spPr bwMode="auto">
              <a:xfrm>
                <a:off x="6219826" y="576262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4183444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 presetClass="entr" presetSubtype="0" fill="hold" grpId="0" nodeType="afterEffect">
                                  <p:stCondLst>
                                    <p:cond delay="250"/>
                                  </p:stCondLst>
                                  <p:childTnLst>
                                    <p:set>
                                      <p:cBhvr>
                                        <p:cTn id="23" dur="1" fill="hold">
                                          <p:stCondLst>
                                            <p:cond delay="0"/>
                                          </p:stCondLst>
                                        </p:cTn>
                                        <p:tgtEl>
                                          <p:spTgt spid="51"/>
                                        </p:tgtEl>
                                        <p:attrNameLst>
                                          <p:attrName>style.visibility</p:attrName>
                                        </p:attrNameLst>
                                      </p:cBhvr>
                                      <p:to>
                                        <p:strVal val="visible"/>
                                      </p:to>
                                    </p:set>
                                  </p:childTnLst>
                                </p:cTn>
                              </p:par>
                              <p:par>
                                <p:cTn id="24" presetID="35" presetClass="path" presetSubtype="0" accel="50000" decel="50000" fill="hold" grpId="1" nodeType="withEffect">
                                  <p:stCondLst>
                                    <p:cond delay="0"/>
                                  </p:stCondLst>
                                  <p:childTnLst>
                                    <p:animMotion origin="layout" path="M -3.20489E-6 -7.40741E-7 L 0.36683 0.15278 " pathEditMode="relative" rAng="0" ptsTypes="AA">
                                      <p:cBhvr>
                                        <p:cTn id="25" dur="500" spd="-99900" fill="hold"/>
                                        <p:tgtEl>
                                          <p:spTgt spid="51"/>
                                        </p:tgtEl>
                                        <p:attrNameLst>
                                          <p:attrName>ppt_x,ppt_y</p:attrName>
                                        </p:attrNameLst>
                                      </p:cBhvr>
                                      <p:rCtr x="18342" y="7639"/>
                                    </p:animMotion>
                                  </p:childTnLst>
                                </p:cTn>
                              </p:par>
                              <p:par>
                                <p:cTn id="26" presetID="1"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childTnLst>
                                </p:cTn>
                              </p:par>
                              <p:par>
                                <p:cTn id="28" presetID="35" presetClass="path" presetSubtype="0" accel="50000" decel="50000" fill="hold" grpId="1" nodeType="withEffect">
                                  <p:stCondLst>
                                    <p:cond delay="0"/>
                                  </p:stCondLst>
                                  <p:childTnLst>
                                    <p:animMotion origin="layout" path="M 3.84015E-6 -4.81481E-6 L -0.39495 -0.11018 " pathEditMode="relative" rAng="0" ptsTypes="AA">
                                      <p:cBhvr>
                                        <p:cTn id="29" dur="500" spd="-99900" fill="hold"/>
                                        <p:tgtEl>
                                          <p:spTgt spid="52"/>
                                        </p:tgtEl>
                                        <p:attrNameLst>
                                          <p:attrName>ppt_x,ppt_y</p:attrName>
                                        </p:attrNameLst>
                                      </p:cBhvr>
                                      <p:rCtr x="-19747" y="-5509"/>
                                    </p:animMotion>
                                  </p:childTnLst>
                                </p:cTn>
                              </p:par>
                              <p:par>
                                <p:cTn id="30" presetID="47" presetClass="entr" presetSubtype="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1" grpId="0" animBg="1"/>
      <p:bldP spid="51" grpId="1" animBg="1"/>
      <p:bldP spid="52" grpId="0" animBg="1"/>
      <p:bldP spid="5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Comment</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xmlns="" id="{D4B03DC3-7559-4751-BAE8-BA1C2B160AE3}"/>
              </a:ext>
            </a:extLst>
          </p:cNvPr>
          <p:cNvGrpSpPr/>
          <p:nvPr/>
        </p:nvGrpSpPr>
        <p:grpSpPr>
          <a:xfrm>
            <a:off x="9412842" y="187549"/>
            <a:ext cx="2517393" cy="335507"/>
            <a:chOff x="9412842" y="187549"/>
            <a:chExt cx="2517393" cy="335507"/>
          </a:xfrm>
        </p:grpSpPr>
        <p:grpSp>
          <p:nvGrpSpPr>
            <p:cNvPr id="42" name="组合 41">
              <a:extLst>
                <a:ext uri="{FF2B5EF4-FFF2-40B4-BE49-F238E27FC236}">
                  <a16:creationId xmlns:a16="http://schemas.microsoft.com/office/drawing/2014/main" xmlns="" id="{F25A136A-A9B5-4C2A-8F97-0872BB5B1D30}"/>
                </a:ext>
              </a:extLst>
            </p:cNvPr>
            <p:cNvGrpSpPr/>
            <p:nvPr/>
          </p:nvGrpSpPr>
          <p:grpSpPr>
            <a:xfrm>
              <a:off x="9412843" y="187549"/>
              <a:ext cx="2517392" cy="335507"/>
              <a:chOff x="9412843" y="187549"/>
              <a:chExt cx="2517392" cy="335507"/>
            </a:xfrm>
          </p:grpSpPr>
          <p:sp>
            <p:nvSpPr>
              <p:cNvPr id="46" name="矩形 45">
                <a:extLst>
                  <a:ext uri="{FF2B5EF4-FFF2-40B4-BE49-F238E27FC236}">
                    <a16:creationId xmlns:a16="http://schemas.microsoft.com/office/drawing/2014/main" xmlns="" id="{1626B085-0E58-46A8-8B90-3A1B914B0661}"/>
                  </a:ext>
                </a:extLst>
              </p:cNvPr>
              <p:cNvSpPr/>
              <p:nvPr/>
            </p:nvSpPr>
            <p:spPr>
              <a:xfrm>
                <a:off x="9412843" y="187549"/>
                <a:ext cx="1044624"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矩形 46">
                <a:extLst>
                  <a:ext uri="{FF2B5EF4-FFF2-40B4-BE49-F238E27FC236}">
                    <a16:creationId xmlns:a16="http://schemas.microsoft.com/office/drawing/2014/main" xmlns="" id="{6495F854-DD09-43D1-BFED-04199C77E591}"/>
                  </a:ext>
                </a:extLst>
              </p:cNvPr>
              <p:cNvSpPr/>
              <p:nvPr/>
            </p:nvSpPr>
            <p:spPr>
              <a:xfrm>
                <a:off x="10457467" y="187549"/>
                <a:ext cx="1472768"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3" name="文本框 9">
              <a:extLst>
                <a:ext uri="{FF2B5EF4-FFF2-40B4-BE49-F238E27FC236}">
                  <a16:creationId xmlns:a16="http://schemas.microsoft.com/office/drawing/2014/main" xmlns="" id="{56B28B18-F2A0-455E-A901-5A67E7B9D4CD}"/>
                </a:ext>
              </a:extLst>
            </p:cNvPr>
            <p:cNvSpPr txBox="1"/>
            <p:nvPr/>
          </p:nvSpPr>
          <p:spPr>
            <a:xfrm>
              <a:off x="9412842" y="232493"/>
              <a:ext cx="104462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Four</a:t>
              </a:r>
              <a:endParaRPr lang="zh-CN" altLang="en-US" sz="1400" b="1" dirty="0">
                <a:solidFill>
                  <a:schemeClr val="bg1"/>
                </a:solidFill>
                <a:latin typeface="微软雅黑" pitchFamily="34" charset="-122"/>
                <a:ea typeface="微软雅黑" pitchFamily="34" charset="-122"/>
              </a:endParaRPr>
            </a:p>
          </p:txBody>
        </p:sp>
        <p:sp>
          <p:nvSpPr>
            <p:cNvPr id="44" name="文本框 9">
              <a:extLst>
                <a:ext uri="{FF2B5EF4-FFF2-40B4-BE49-F238E27FC236}">
                  <a16:creationId xmlns:a16="http://schemas.microsoft.com/office/drawing/2014/main" xmlns="" id="{BC55320C-E3F7-422A-954D-E0B9F82015D6}"/>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Conclusion</a:t>
              </a:r>
              <a:endParaRPr lang="zh-CN" altLang="en-US" sz="1400" b="1" dirty="0">
                <a:solidFill>
                  <a:schemeClr val="bg1"/>
                </a:solidFill>
                <a:latin typeface="微软雅黑" pitchFamily="34" charset="-122"/>
                <a:ea typeface="微软雅黑" pitchFamily="34" charset="-122"/>
              </a:endParaRPr>
            </a:p>
          </p:txBody>
        </p:sp>
      </p:grpSp>
      <p:sp>
        <p:nvSpPr>
          <p:cNvPr id="48" name="Freeform 206">
            <a:extLst>
              <a:ext uri="{FF2B5EF4-FFF2-40B4-BE49-F238E27FC236}">
                <a16:creationId xmlns:a16="http://schemas.microsoft.com/office/drawing/2014/main" xmlns="" id="{AEE4603E-44E5-4C7E-9D1D-C363D65B7BAC}"/>
              </a:ext>
            </a:extLst>
          </p:cNvPr>
          <p:cNvSpPr>
            <a:spLocks noChangeAspect="1" noEditPoints="1"/>
          </p:cNvSpPr>
          <p:nvPr/>
        </p:nvSpPr>
        <p:spPr bwMode="auto">
          <a:xfrm>
            <a:off x="388489" y="185462"/>
            <a:ext cx="236490" cy="28586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49" name="Freeform 9">
            <a:extLst>
              <a:ext uri="{FF2B5EF4-FFF2-40B4-BE49-F238E27FC236}">
                <a16:creationId xmlns:a16="http://schemas.microsoft.com/office/drawing/2014/main" xmlns="" id="{74136F6F-A83C-4F55-9A12-1B1051A5D73E}"/>
              </a:ext>
            </a:extLst>
          </p:cNvPr>
          <p:cNvSpPr>
            <a:spLocks noEditPoints="1"/>
          </p:cNvSpPr>
          <p:nvPr/>
        </p:nvSpPr>
        <p:spPr bwMode="auto">
          <a:xfrm rot="19469485">
            <a:off x="5461534" y="1008097"/>
            <a:ext cx="1272106" cy="1355506"/>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 name="矩形 1">
            <a:extLst>
              <a:ext uri="{FF2B5EF4-FFF2-40B4-BE49-F238E27FC236}">
                <a16:creationId xmlns:a16="http://schemas.microsoft.com/office/drawing/2014/main" xmlns="" id="{AB9E9374-0856-46C7-9D2E-CFA0B18AA119}"/>
              </a:ext>
            </a:extLst>
          </p:cNvPr>
          <p:cNvSpPr/>
          <p:nvPr/>
        </p:nvSpPr>
        <p:spPr>
          <a:xfrm>
            <a:off x="1309055" y="2530571"/>
            <a:ext cx="9577064" cy="2338589"/>
          </a:xfrm>
          <a:prstGeom prst="rect">
            <a:avLst/>
          </a:prstGeom>
        </p:spPr>
        <p:txBody>
          <a:bodyPr wrap="square">
            <a:spAutoFit/>
          </a:bodyPr>
          <a:lstStyle/>
          <a:p>
            <a:pPr>
              <a:lnSpc>
                <a:spcPct val="200000"/>
              </a:lnSpc>
            </a:pPr>
            <a:r>
              <a:rPr lang="en-US" altLang="zh-CN" dirty="0">
                <a:latin typeface="微软雅黑" panose="020B0503020204020204" pitchFamily="34" charset="-122"/>
                <a:ea typeface="微软雅黑" panose="020B0503020204020204" pitchFamily="34" charset="-122"/>
              </a:rPr>
              <a:t>Significant influence from CPI and seasonal changing trends in historical GDP growth, suggesting there are instant effect and time-lag effect respectively. Such results from the significant coefficients provide evidence pointing toward </a:t>
            </a:r>
            <a:r>
              <a:rPr lang="en-US" altLang="zh-CN" sz="2000" b="1" dirty="0">
                <a:solidFill>
                  <a:srgbClr val="FBC301"/>
                </a:solidFill>
                <a:latin typeface="微软雅黑" panose="020B0503020204020204" pitchFamily="34" charset="-122"/>
                <a:ea typeface="微软雅黑" panose="020B0503020204020204" pitchFamily="34" charset="-122"/>
              </a:rPr>
              <a:t>governmental regulation on macroeconomy</a:t>
            </a:r>
            <a:r>
              <a:rPr lang="en-US" altLang="zh-CN" dirty="0">
                <a:latin typeface="微软雅黑" panose="020B0503020204020204" pitchFamily="34" charset="-122"/>
                <a:ea typeface="微软雅黑" panose="020B0503020204020204" pitchFamily="34" charset="-122"/>
              </a:rPr>
              <a:t> and </a:t>
            </a:r>
            <a:r>
              <a:rPr lang="en-US" altLang="zh-CN" sz="2000" b="1" dirty="0">
                <a:solidFill>
                  <a:srgbClr val="FBC301"/>
                </a:solidFill>
                <a:latin typeface="微软雅黑" panose="020B0503020204020204" pitchFamily="34" charset="-122"/>
                <a:ea typeface="微软雅黑" panose="020B0503020204020204" pitchFamily="34" charset="-122"/>
              </a:rPr>
              <a:t>interference in the production patterns.</a:t>
            </a:r>
            <a:r>
              <a:rPr lang="en-US" altLang="zh-CN" dirty="0">
                <a:latin typeface="微软雅黑" panose="020B0503020204020204" pitchFamily="34" charset="-122"/>
                <a:ea typeface="微软雅黑" panose="020B0503020204020204" pitchFamily="34" charset="-122"/>
              </a:rPr>
              <a:t> </a:t>
            </a:r>
          </a:p>
        </p:txBody>
      </p:sp>
      <p:cxnSp>
        <p:nvCxnSpPr>
          <p:cNvPr id="4" name="直接连接符 3">
            <a:extLst>
              <a:ext uri="{FF2B5EF4-FFF2-40B4-BE49-F238E27FC236}">
                <a16:creationId xmlns:a16="http://schemas.microsoft.com/office/drawing/2014/main" xmlns="" id="{32F8BE1D-6595-45B1-B8B1-21BDC54C4CF5}"/>
              </a:ext>
            </a:extLst>
          </p:cNvPr>
          <p:cNvCxnSpPr/>
          <p:nvPr/>
        </p:nvCxnSpPr>
        <p:spPr>
          <a:xfrm>
            <a:off x="1309055" y="5085184"/>
            <a:ext cx="9757084" cy="0"/>
          </a:xfrm>
          <a:prstGeom prst="line">
            <a:avLst/>
          </a:prstGeom>
          <a:ln w="38100">
            <a:solidFill>
              <a:srgbClr val="3449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5769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750"/>
                                        <p:tgtEl>
                                          <p:spTgt spid="2"/>
                                        </p:tgtEl>
                                      </p:cBhvr>
                                    </p:animEffect>
                                  </p:childTnLst>
                                </p:cTn>
                              </p:par>
                            </p:childTnLst>
                          </p:cTn>
                        </p:par>
                        <p:par>
                          <p:cTn id="12" fill="hold">
                            <p:stCondLst>
                              <p:cond delay="125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101142" y="1916252"/>
            <a:ext cx="2448272" cy="244827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219">
            <a:extLst>
              <a:ext uri="{FF2B5EF4-FFF2-40B4-BE49-F238E27FC236}">
                <a16:creationId xmlns:a16="http://schemas.microsoft.com/office/drawing/2014/main" xmlns="" id="{6D20B6DC-62DA-4013-AFBE-B487F1924324}"/>
              </a:ext>
            </a:extLst>
          </p:cNvPr>
          <p:cNvSpPr>
            <a:spLocks noEditPoints="1"/>
          </p:cNvSpPr>
          <p:nvPr/>
        </p:nvSpPr>
        <p:spPr bwMode="auto">
          <a:xfrm>
            <a:off x="2785326" y="2358711"/>
            <a:ext cx="1120407" cy="1563354"/>
          </a:xfrm>
          <a:custGeom>
            <a:avLst/>
            <a:gdLst>
              <a:gd name="T0" fmla="*/ 205 w 211"/>
              <a:gd name="T1" fmla="*/ 64 h 295"/>
              <a:gd name="T2" fmla="*/ 61 w 211"/>
              <a:gd name="T3" fmla="*/ 11 h 295"/>
              <a:gd name="T4" fmla="*/ 11 w 211"/>
              <a:gd name="T5" fmla="*/ 19 h 295"/>
              <a:gd name="T6" fmla="*/ 0 w 211"/>
              <a:gd name="T7" fmla="*/ 45 h 295"/>
              <a:gd name="T8" fmla="*/ 1 w 211"/>
              <a:gd name="T9" fmla="*/ 50 h 295"/>
              <a:gd name="T10" fmla="*/ 1 w 211"/>
              <a:gd name="T11" fmla="*/ 228 h 295"/>
              <a:gd name="T12" fmla="*/ 7 w 211"/>
              <a:gd name="T13" fmla="*/ 237 h 295"/>
              <a:gd name="T14" fmla="*/ 153 w 211"/>
              <a:gd name="T15" fmla="*/ 295 h 295"/>
              <a:gd name="T16" fmla="*/ 157 w 211"/>
              <a:gd name="T17" fmla="*/ 295 h 295"/>
              <a:gd name="T18" fmla="*/ 162 w 211"/>
              <a:gd name="T19" fmla="*/ 294 h 295"/>
              <a:gd name="T20" fmla="*/ 166 w 211"/>
              <a:gd name="T21" fmla="*/ 286 h 295"/>
              <a:gd name="T22" fmla="*/ 166 w 211"/>
              <a:gd name="T23" fmla="*/ 276 h 295"/>
              <a:gd name="T24" fmla="*/ 193 w 211"/>
              <a:gd name="T25" fmla="*/ 251 h 295"/>
              <a:gd name="T26" fmla="*/ 201 w 211"/>
              <a:gd name="T27" fmla="*/ 256 h 295"/>
              <a:gd name="T28" fmla="*/ 211 w 211"/>
              <a:gd name="T29" fmla="*/ 246 h 295"/>
              <a:gd name="T30" fmla="*/ 211 w 211"/>
              <a:gd name="T31" fmla="*/ 73 h 295"/>
              <a:gd name="T32" fmla="*/ 205 w 211"/>
              <a:gd name="T33" fmla="*/ 64 h 295"/>
              <a:gd name="T34" fmla="*/ 21 w 211"/>
              <a:gd name="T35" fmla="*/ 49 h 295"/>
              <a:gd name="T36" fmla="*/ 19 w 211"/>
              <a:gd name="T37" fmla="*/ 44 h 295"/>
              <a:gd name="T38" fmla="*/ 24 w 211"/>
              <a:gd name="T39" fmla="*/ 33 h 295"/>
              <a:gd name="T40" fmla="*/ 54 w 211"/>
              <a:gd name="T41" fmla="*/ 28 h 295"/>
              <a:gd name="T42" fmla="*/ 55 w 211"/>
              <a:gd name="T43" fmla="*/ 29 h 295"/>
              <a:gd name="T44" fmla="*/ 190 w 211"/>
              <a:gd name="T45" fmla="*/ 79 h 295"/>
              <a:gd name="T46" fmla="*/ 161 w 211"/>
              <a:gd name="T47" fmla="*/ 106 h 295"/>
              <a:gd name="T48" fmla="*/ 160 w 211"/>
              <a:gd name="T49" fmla="*/ 106 h 295"/>
              <a:gd name="T50" fmla="*/ 21 w 211"/>
              <a:gd name="T51" fmla="*/ 49 h 295"/>
              <a:gd name="T52" fmla="*/ 166 w 211"/>
              <a:gd name="T53" fmla="*/ 111 h 295"/>
              <a:gd name="T54" fmla="*/ 192 w 211"/>
              <a:gd name="T55" fmla="*/ 86 h 295"/>
              <a:gd name="T56" fmla="*/ 192 w 211"/>
              <a:gd name="T57" fmla="*/ 244 h 295"/>
              <a:gd name="T58" fmla="*/ 166 w 211"/>
              <a:gd name="T59" fmla="*/ 268 h 295"/>
              <a:gd name="T60" fmla="*/ 166 w 211"/>
              <a:gd name="T61" fmla="*/ 115 h 295"/>
              <a:gd name="T62" fmla="*/ 166 w 211"/>
              <a:gd name="T63" fmla="*/ 11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1" h="295">
                <a:moveTo>
                  <a:pt x="205" y="64"/>
                </a:moveTo>
                <a:cubicBezTo>
                  <a:pt x="61" y="11"/>
                  <a:pt x="61" y="11"/>
                  <a:pt x="61" y="11"/>
                </a:cubicBezTo>
                <a:cubicBezTo>
                  <a:pt x="58" y="10"/>
                  <a:pt x="32" y="0"/>
                  <a:pt x="11" y="19"/>
                </a:cubicBezTo>
                <a:cubicBezTo>
                  <a:pt x="4" y="26"/>
                  <a:pt x="0" y="35"/>
                  <a:pt x="0" y="45"/>
                </a:cubicBezTo>
                <a:cubicBezTo>
                  <a:pt x="0" y="47"/>
                  <a:pt x="1" y="48"/>
                  <a:pt x="1" y="50"/>
                </a:cubicBezTo>
                <a:cubicBezTo>
                  <a:pt x="1" y="228"/>
                  <a:pt x="1" y="228"/>
                  <a:pt x="1" y="228"/>
                </a:cubicBezTo>
                <a:cubicBezTo>
                  <a:pt x="1" y="232"/>
                  <a:pt x="3" y="236"/>
                  <a:pt x="7" y="237"/>
                </a:cubicBezTo>
                <a:cubicBezTo>
                  <a:pt x="153" y="295"/>
                  <a:pt x="153" y="295"/>
                  <a:pt x="153" y="295"/>
                </a:cubicBezTo>
                <a:cubicBezTo>
                  <a:pt x="154" y="295"/>
                  <a:pt x="156" y="295"/>
                  <a:pt x="157" y="295"/>
                </a:cubicBezTo>
                <a:cubicBezTo>
                  <a:pt x="159" y="295"/>
                  <a:pt x="161" y="295"/>
                  <a:pt x="162" y="294"/>
                </a:cubicBezTo>
                <a:cubicBezTo>
                  <a:pt x="165" y="292"/>
                  <a:pt x="166" y="289"/>
                  <a:pt x="166" y="286"/>
                </a:cubicBezTo>
                <a:cubicBezTo>
                  <a:pt x="166" y="276"/>
                  <a:pt x="166" y="276"/>
                  <a:pt x="166" y="276"/>
                </a:cubicBezTo>
                <a:cubicBezTo>
                  <a:pt x="193" y="251"/>
                  <a:pt x="193" y="251"/>
                  <a:pt x="193" y="251"/>
                </a:cubicBezTo>
                <a:cubicBezTo>
                  <a:pt x="195" y="254"/>
                  <a:pt x="198" y="256"/>
                  <a:pt x="201" y="256"/>
                </a:cubicBezTo>
                <a:cubicBezTo>
                  <a:pt x="207" y="256"/>
                  <a:pt x="211" y="251"/>
                  <a:pt x="211" y="246"/>
                </a:cubicBezTo>
                <a:cubicBezTo>
                  <a:pt x="211" y="73"/>
                  <a:pt x="211" y="73"/>
                  <a:pt x="211" y="73"/>
                </a:cubicBezTo>
                <a:cubicBezTo>
                  <a:pt x="211" y="69"/>
                  <a:pt x="208" y="66"/>
                  <a:pt x="205" y="64"/>
                </a:cubicBezTo>
                <a:close/>
                <a:moveTo>
                  <a:pt x="21" y="49"/>
                </a:moveTo>
                <a:cubicBezTo>
                  <a:pt x="20" y="48"/>
                  <a:pt x="19" y="46"/>
                  <a:pt x="19" y="44"/>
                </a:cubicBezTo>
                <a:cubicBezTo>
                  <a:pt x="19" y="40"/>
                  <a:pt x="21" y="36"/>
                  <a:pt x="24" y="33"/>
                </a:cubicBezTo>
                <a:cubicBezTo>
                  <a:pt x="36" y="22"/>
                  <a:pt x="54" y="28"/>
                  <a:pt x="54" y="28"/>
                </a:cubicBezTo>
                <a:cubicBezTo>
                  <a:pt x="54" y="28"/>
                  <a:pt x="54" y="29"/>
                  <a:pt x="55" y="29"/>
                </a:cubicBezTo>
                <a:cubicBezTo>
                  <a:pt x="190" y="79"/>
                  <a:pt x="190" y="79"/>
                  <a:pt x="190" y="79"/>
                </a:cubicBezTo>
                <a:cubicBezTo>
                  <a:pt x="161" y="106"/>
                  <a:pt x="161" y="106"/>
                  <a:pt x="161" y="106"/>
                </a:cubicBezTo>
                <a:cubicBezTo>
                  <a:pt x="161" y="106"/>
                  <a:pt x="161" y="106"/>
                  <a:pt x="160" y="106"/>
                </a:cubicBezTo>
                <a:lnTo>
                  <a:pt x="21" y="49"/>
                </a:lnTo>
                <a:close/>
                <a:moveTo>
                  <a:pt x="166" y="111"/>
                </a:moveTo>
                <a:cubicBezTo>
                  <a:pt x="192" y="86"/>
                  <a:pt x="192" y="86"/>
                  <a:pt x="192" y="86"/>
                </a:cubicBezTo>
                <a:cubicBezTo>
                  <a:pt x="192" y="244"/>
                  <a:pt x="192" y="244"/>
                  <a:pt x="192" y="244"/>
                </a:cubicBezTo>
                <a:cubicBezTo>
                  <a:pt x="166" y="268"/>
                  <a:pt x="166" y="268"/>
                  <a:pt x="166" y="268"/>
                </a:cubicBezTo>
                <a:cubicBezTo>
                  <a:pt x="166" y="115"/>
                  <a:pt x="166" y="115"/>
                  <a:pt x="166" y="115"/>
                </a:cubicBezTo>
                <a:cubicBezTo>
                  <a:pt x="166" y="114"/>
                  <a:pt x="166" y="112"/>
                  <a:pt x="166" y="111"/>
                </a:cubicBezTo>
                <a:close/>
              </a:path>
            </a:pathLst>
          </a:custGeom>
          <a:solidFill>
            <a:srgbClr val="202A36"/>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 name="矩形 1"/>
          <p:cNvSpPr/>
          <p:nvPr/>
        </p:nvSpPr>
        <p:spPr>
          <a:xfrm>
            <a:off x="0" y="1988840"/>
            <a:ext cx="696913" cy="208823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5449515" y="2276872"/>
            <a:ext cx="6552728" cy="1620772"/>
          </a:xfrm>
          <a:prstGeom prst="round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673651" y="2276872"/>
            <a:ext cx="5544616"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flipH="1">
            <a:off x="5881563" y="2465020"/>
            <a:ext cx="360040" cy="1107996"/>
          </a:xfrm>
          <a:prstGeom prst="rect">
            <a:avLst/>
          </a:prstGeom>
          <a:noFill/>
        </p:spPr>
        <p:txBody>
          <a:bodyPr wrap="square" rtlCol="0">
            <a:spAutoFit/>
          </a:bodyPr>
          <a:lstStyle/>
          <a:p>
            <a:pPr algn="ctr"/>
            <a:r>
              <a:rPr lang="en-US" sz="6600" b="1" dirty="0">
                <a:solidFill>
                  <a:srgbClr val="FBC301"/>
                </a:solidFill>
                <a:latin typeface="Impact MT Std" pitchFamily="34" charset="0"/>
              </a:rPr>
              <a:t>5</a:t>
            </a:r>
            <a:endParaRPr lang="id-ID" sz="6600" b="1" dirty="0">
              <a:solidFill>
                <a:srgbClr val="FBC301"/>
              </a:solidFill>
              <a:latin typeface="Impact MT Std" pitchFamily="34" charset="0"/>
            </a:endParaRPr>
          </a:p>
        </p:txBody>
      </p:sp>
      <p:sp>
        <p:nvSpPr>
          <p:cNvPr id="35" name="文本框 9"/>
          <p:cNvSpPr txBox="1"/>
          <p:nvPr/>
        </p:nvSpPr>
        <p:spPr>
          <a:xfrm>
            <a:off x="6961683" y="2780928"/>
            <a:ext cx="2664296" cy="500137"/>
          </a:xfrm>
          <a:prstGeom prst="rect">
            <a:avLst/>
          </a:prstGeom>
          <a:noFill/>
        </p:spPr>
        <p:txBody>
          <a:bodyPr wrap="square" lIns="68580" tIns="34290" rIns="68580" bIns="34290" rtlCol="0">
            <a:spAutoFit/>
          </a:bodyPr>
          <a:lstStyle/>
          <a:p>
            <a:pPr marL="0" lvl="1"/>
            <a:r>
              <a:rPr lang="en-US" altLang="zh-CN" sz="2800" b="1" dirty="0">
                <a:solidFill>
                  <a:srgbClr val="FBC301"/>
                </a:solidFill>
                <a:latin typeface="微软雅黑" pitchFamily="34" charset="-122"/>
                <a:ea typeface="微软雅黑" pitchFamily="34" charset="-122"/>
              </a:rPr>
              <a:t>REFERENCES</a:t>
            </a:r>
            <a:endParaRPr lang="zh-CN" altLang="en-US" sz="2800" b="1" dirty="0">
              <a:solidFill>
                <a:srgbClr val="FBC301"/>
              </a:solidFill>
              <a:latin typeface="微软雅黑" pitchFamily="34" charset="-122"/>
              <a:ea typeface="微软雅黑" pitchFamily="34" charset="-122"/>
            </a:endParaRPr>
          </a:p>
        </p:txBody>
      </p:sp>
      <p:sp>
        <p:nvSpPr>
          <p:cNvPr id="3" name="矩形 2"/>
          <p:cNvSpPr/>
          <p:nvPr/>
        </p:nvSpPr>
        <p:spPr>
          <a:xfrm>
            <a:off x="0" y="6741368"/>
            <a:ext cx="12195175" cy="116632"/>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8548660"/>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2" grpId="0" animBg="1"/>
      <p:bldP spid="33" grpId="0" animBg="1"/>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59228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Statement of problem</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BC301"/>
              </a:solidFill>
            </a:endParaRPr>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1"/>
          <p:cNvSpPr txBox="1"/>
          <p:nvPr/>
        </p:nvSpPr>
        <p:spPr>
          <a:xfrm>
            <a:off x="936952" y="1396521"/>
            <a:ext cx="10589774" cy="805990"/>
          </a:xfrm>
          <a:prstGeom prst="rect">
            <a:avLst/>
          </a:prstGeom>
          <a:noFill/>
        </p:spPr>
        <p:txBody>
          <a:bodyPr wrap="square" rtlCol="0">
            <a:spAutoFit/>
          </a:bodyPr>
          <a:lstStyle/>
          <a:p>
            <a:pPr>
              <a:lnSpc>
                <a:spcPct val="120000"/>
              </a:lnSpc>
            </a:pPr>
            <a:r>
              <a:rPr lang="en-GB" altLang="zh-CN" sz="2400" b="1" dirty="0">
                <a:solidFill>
                  <a:srgbClr val="202A36"/>
                </a:solidFill>
                <a:latin typeface="微软雅黑" panose="020B0503020204020204" pitchFamily="34" charset="-122"/>
                <a:ea typeface="微软雅黑" panose="020B0503020204020204" pitchFamily="34" charset="-122"/>
              </a:rPr>
              <a:t>Crude oil</a:t>
            </a:r>
            <a:r>
              <a:rPr lang="zh-CN" altLang="en-US" sz="2400" b="1" dirty="0">
                <a:solidFill>
                  <a:srgbClr val="202A36"/>
                </a:solidFill>
                <a:latin typeface="微软雅黑" panose="020B0503020204020204" pitchFamily="34" charset="-122"/>
                <a:ea typeface="微软雅黑" panose="020B0503020204020204" pitchFamily="34" charset="-122"/>
              </a:rPr>
              <a:t>：</a:t>
            </a:r>
            <a:r>
              <a:rPr lang="en-US" altLang="zh-CN" dirty="0">
                <a:solidFill>
                  <a:schemeClr val="tx1">
                    <a:lumMod val="50000"/>
                    <a:lumOff val="50000"/>
                  </a:schemeClr>
                </a:solidFill>
                <a:latin typeface="微软雅黑" pitchFamily="34" charset="-122"/>
                <a:ea typeface="微软雅黑" pitchFamily="34" charset="-122"/>
                <a:sym typeface="微软雅黑" pitchFamily="34" charset="-122"/>
              </a:rPr>
              <a:t>One of the crucial resources to the economy and the development of a country </a:t>
            </a:r>
            <a:endParaRPr lang="en-US" altLang="zh-CN" sz="1600" dirty="0">
              <a:solidFill>
                <a:schemeClr val="tx1">
                  <a:lumMod val="50000"/>
                  <a:lumOff val="50000"/>
                </a:schemeClr>
              </a:solidFill>
              <a:latin typeface="微软雅黑" pitchFamily="34" charset="-122"/>
              <a:ea typeface="微软雅黑" pitchFamily="34" charset="-122"/>
              <a:sym typeface="微软雅黑" pitchFamily="34" charset="-122"/>
            </a:endParaRPr>
          </a:p>
          <a:p>
            <a:pPr>
              <a:lnSpc>
                <a:spcPct val="120000"/>
              </a:lnSpc>
            </a:pPr>
            <a:endParaRPr lang="zh-CN" altLang="en-US" sz="16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6" name="组合 5">
            <a:extLst>
              <a:ext uri="{FF2B5EF4-FFF2-40B4-BE49-F238E27FC236}">
                <a16:creationId xmlns:a16="http://schemas.microsoft.com/office/drawing/2014/main" xmlns="" id="{2116E029-52B0-4EEC-8EB8-607FEA6FBF30}"/>
              </a:ext>
            </a:extLst>
          </p:cNvPr>
          <p:cNvGrpSpPr/>
          <p:nvPr/>
        </p:nvGrpSpPr>
        <p:grpSpPr>
          <a:xfrm>
            <a:off x="5108142" y="2248241"/>
            <a:ext cx="5019185" cy="2609782"/>
            <a:chOff x="5139715" y="1712149"/>
            <a:chExt cx="5019185" cy="2609782"/>
          </a:xfrm>
        </p:grpSpPr>
        <p:sp>
          <p:nvSpPr>
            <p:cNvPr id="19" name="矩形 18">
              <a:extLst>
                <a:ext uri="{FF2B5EF4-FFF2-40B4-BE49-F238E27FC236}">
                  <a16:creationId xmlns:a16="http://schemas.microsoft.com/office/drawing/2014/main" xmlns="" id="{3EA73606-5D0D-4DF1-976D-D1A327D31C95}"/>
                </a:ext>
              </a:extLst>
            </p:cNvPr>
            <p:cNvSpPr/>
            <p:nvPr/>
          </p:nvSpPr>
          <p:spPr>
            <a:xfrm>
              <a:off x="5139715" y="1712149"/>
              <a:ext cx="5019185" cy="260978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EEE5FCE2-1EA5-430A-ADE1-170A99B899ED}"/>
                </a:ext>
              </a:extLst>
            </p:cNvPr>
            <p:cNvSpPr txBox="1"/>
            <p:nvPr/>
          </p:nvSpPr>
          <p:spPr>
            <a:xfrm>
              <a:off x="5142275" y="2024685"/>
              <a:ext cx="5016625" cy="1984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FBC301"/>
                  </a:solidFill>
                  <a:latin typeface="微软雅黑" panose="020B0503020204020204" pitchFamily="34" charset="-122"/>
                  <a:ea typeface="微软雅黑" panose="020B0503020204020204" pitchFamily="34" charset="-122"/>
                </a:rPr>
                <a:t>West Texas Intermediate (</a:t>
              </a:r>
              <a:r>
                <a:rPr lang="en-US" sz="2000" b="1" dirty="0">
                  <a:solidFill>
                    <a:srgbClr val="FBC301"/>
                  </a:solidFill>
                  <a:latin typeface="微软雅黑" panose="020B0503020204020204" pitchFamily="34" charset="-122"/>
                  <a:ea typeface="微软雅黑" panose="020B0503020204020204" pitchFamily="34" charset="-122"/>
                </a:rPr>
                <a:t>WTI</a:t>
              </a:r>
              <a:r>
                <a:rPr lang="en-US" dirty="0">
                  <a:solidFill>
                    <a:srgbClr val="FBC301"/>
                  </a:solidFill>
                  <a:latin typeface="微软雅黑" panose="020B0503020204020204" pitchFamily="34" charset="-122"/>
                  <a:ea typeface="微软雅黑" panose="020B0503020204020204" pitchFamily="34" charset="-122"/>
                </a:rPr>
                <a:t>) - NYMEX</a:t>
              </a:r>
            </a:p>
            <a:p>
              <a:pPr marL="285750" indent="-285750">
                <a:lnSpc>
                  <a:spcPct val="150000"/>
                </a:lnSpc>
                <a:buFont typeface="Arial" panose="020B0604020202020204" pitchFamily="34" charset="0"/>
                <a:buChar char="•"/>
              </a:pPr>
              <a:r>
                <a:rPr lang="en-US" sz="2000" b="1" dirty="0">
                  <a:solidFill>
                    <a:srgbClr val="FBC301"/>
                  </a:solidFill>
                  <a:latin typeface="微软雅黑" panose="020B0503020204020204" pitchFamily="34" charset="-122"/>
                  <a:ea typeface="微软雅黑" panose="020B0503020204020204" pitchFamily="34" charset="-122"/>
                </a:rPr>
                <a:t>Brent</a:t>
              </a:r>
              <a:r>
                <a:rPr lang="en-US" dirty="0">
                  <a:solidFill>
                    <a:srgbClr val="FBC301"/>
                  </a:solidFill>
                  <a:latin typeface="微软雅黑" panose="020B0503020204020204" pitchFamily="34" charset="-122"/>
                  <a:ea typeface="微软雅黑" panose="020B0503020204020204" pitchFamily="34" charset="-122"/>
                </a:rPr>
                <a:t> Crude - IPE</a:t>
              </a:r>
            </a:p>
            <a:p>
              <a:pPr marL="285750" indent="-285750">
                <a:lnSpc>
                  <a:spcPct val="120000"/>
                </a:lnSpc>
                <a:buFont typeface="Arial" panose="020B0604020202020204" pitchFamily="34" charset="0"/>
                <a:buChar char="•"/>
              </a:pPr>
              <a:endParaRPr lang="en-US" dirty="0">
                <a:solidFill>
                  <a:srgbClr val="FBC301"/>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en-US" dirty="0">
                  <a:solidFill>
                    <a:srgbClr val="FBC301"/>
                  </a:solidFill>
                  <a:latin typeface="微软雅黑" panose="020B0503020204020204" pitchFamily="34" charset="-122"/>
                  <a:ea typeface="微软雅黑" panose="020B0503020204020204" pitchFamily="34" charset="-122"/>
                </a:rPr>
                <a:t>Dubai Crude – SGX</a:t>
              </a:r>
            </a:p>
            <a:p>
              <a:pPr marL="285750" indent="-285750">
                <a:lnSpc>
                  <a:spcPct val="120000"/>
                </a:lnSpc>
                <a:buFont typeface="Arial" panose="020B0604020202020204" pitchFamily="34" charset="0"/>
                <a:buChar char="•"/>
              </a:pPr>
              <a:r>
                <a:rPr lang="en-US" dirty="0">
                  <a:solidFill>
                    <a:srgbClr val="FBC301"/>
                  </a:solidFill>
                  <a:latin typeface="微软雅黑" panose="020B0503020204020204" pitchFamily="34" charset="-122"/>
                  <a:ea typeface="微软雅黑" panose="020B0503020204020204" pitchFamily="34" charset="-122"/>
                </a:rPr>
                <a:t>Western Canadian Select (WSC) </a:t>
              </a:r>
            </a:p>
          </p:txBody>
        </p:sp>
      </p:grpSp>
      <p:pic>
        <p:nvPicPr>
          <p:cNvPr id="17" name="图片 16">
            <a:extLst>
              <a:ext uri="{FF2B5EF4-FFF2-40B4-BE49-F238E27FC236}">
                <a16:creationId xmlns:a16="http://schemas.microsoft.com/office/drawing/2014/main" xmlns="" id="{F0B7C67F-A75A-4910-B747-066637642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952" y="2249737"/>
            <a:ext cx="4020135" cy="2609782"/>
          </a:xfrm>
          <a:prstGeom prst="rect">
            <a:avLst/>
          </a:prstGeom>
        </p:spPr>
      </p:pic>
      <p:grpSp>
        <p:nvGrpSpPr>
          <p:cNvPr id="70" name="组合 69">
            <a:extLst>
              <a:ext uri="{FF2B5EF4-FFF2-40B4-BE49-F238E27FC236}">
                <a16:creationId xmlns:a16="http://schemas.microsoft.com/office/drawing/2014/main" xmlns="" id="{7AF5C246-1072-4060-AB54-D9648DC2A87B}"/>
              </a:ext>
            </a:extLst>
          </p:cNvPr>
          <p:cNvGrpSpPr/>
          <p:nvPr/>
        </p:nvGrpSpPr>
        <p:grpSpPr>
          <a:xfrm>
            <a:off x="5305499" y="2276872"/>
            <a:ext cx="6410237" cy="3281475"/>
            <a:chOff x="2425179" y="2112961"/>
            <a:chExt cx="6410237" cy="3281475"/>
          </a:xfrm>
        </p:grpSpPr>
        <p:grpSp>
          <p:nvGrpSpPr>
            <p:cNvPr id="71" name="组合 70">
              <a:extLst>
                <a:ext uri="{FF2B5EF4-FFF2-40B4-BE49-F238E27FC236}">
                  <a16:creationId xmlns:a16="http://schemas.microsoft.com/office/drawing/2014/main" xmlns="" id="{A1664FD1-3267-4414-BAF1-A8A5FF334DE4}"/>
                </a:ext>
              </a:extLst>
            </p:cNvPr>
            <p:cNvGrpSpPr/>
            <p:nvPr/>
          </p:nvGrpSpPr>
          <p:grpSpPr>
            <a:xfrm>
              <a:off x="2425179" y="2112961"/>
              <a:ext cx="4788673" cy="762773"/>
              <a:chOff x="1194023" y="1700808"/>
              <a:chExt cx="4788673" cy="762773"/>
            </a:xfrm>
          </p:grpSpPr>
          <p:sp>
            <p:nvSpPr>
              <p:cNvPr id="98" name="矩形 97">
                <a:extLst>
                  <a:ext uri="{FF2B5EF4-FFF2-40B4-BE49-F238E27FC236}">
                    <a16:creationId xmlns:a16="http://schemas.microsoft.com/office/drawing/2014/main" xmlns="" id="{CE175765-7B38-4984-9167-1F89C7BF7FAD}"/>
                  </a:ext>
                </a:extLst>
              </p:cNvPr>
              <p:cNvSpPr/>
              <p:nvPr/>
            </p:nvSpPr>
            <p:spPr>
              <a:xfrm>
                <a:off x="1417067" y="1700808"/>
                <a:ext cx="4565629" cy="762773"/>
              </a:xfrm>
              <a:prstGeom prst="rect">
                <a:avLst/>
              </a:prstGeom>
            </p:spPr>
            <p:txBody>
              <a:bodyPr wrap="square">
                <a:spAutoFit/>
              </a:bodyPr>
              <a:lstStyle/>
              <a:p>
                <a:pPr algn="ctr">
                  <a:lnSpc>
                    <a:spcPct val="120000"/>
                  </a:lnSpc>
                </a:pPr>
                <a:r>
                  <a:rPr lang="en-US" altLang="zh-CN" dirty="0">
                    <a:solidFill>
                      <a:srgbClr val="202A36"/>
                    </a:solidFill>
                    <a:latin typeface="微软雅黑" panose="020B0503020204020204" pitchFamily="34" charset="-122"/>
                    <a:ea typeface="微软雅黑" panose="020B0503020204020204" pitchFamily="34" charset="-122"/>
                  </a:rPr>
                  <a:t>A number of international events (</a:t>
                </a:r>
                <a:r>
                  <a:rPr lang="en-US" altLang="zh-CN" sz="2000" b="1" dirty="0">
                    <a:solidFill>
                      <a:srgbClr val="202A36"/>
                    </a:solidFill>
                    <a:latin typeface="微软雅黑" panose="020B0503020204020204" pitchFamily="34" charset="-122"/>
                    <a:ea typeface="微软雅黑" panose="020B0503020204020204" pitchFamily="34" charset="-122"/>
                  </a:rPr>
                  <a:t>Politic &amp; Economy</a:t>
                </a:r>
                <a:r>
                  <a:rPr lang="en-US" altLang="zh-CN" dirty="0">
                    <a:solidFill>
                      <a:srgbClr val="202A36"/>
                    </a:solidFill>
                    <a:latin typeface="微软雅黑" panose="020B0503020204020204" pitchFamily="34" charset="-122"/>
                    <a:ea typeface="微软雅黑" panose="020B0503020204020204" pitchFamily="34" charset="-122"/>
                  </a:rPr>
                  <a:t>, </a:t>
                </a:r>
                <a:r>
                  <a:rPr lang="en-US" altLang="zh-CN" dirty="0" err="1">
                    <a:solidFill>
                      <a:srgbClr val="202A36"/>
                    </a:solidFill>
                    <a:latin typeface="微软雅黑" panose="020B0503020204020204" pitchFamily="34" charset="-122"/>
                    <a:ea typeface="微软雅黑" panose="020B0503020204020204" pitchFamily="34" charset="-122"/>
                  </a:rPr>
                  <a:t>etc</a:t>
                </a:r>
                <a:r>
                  <a:rPr lang="en-US" altLang="zh-CN" dirty="0">
                    <a:solidFill>
                      <a:srgbClr val="202A36"/>
                    </a:solidFill>
                    <a:latin typeface="微软雅黑" panose="020B0503020204020204" pitchFamily="34" charset="-122"/>
                    <a:ea typeface="微软雅黑" panose="020B0503020204020204" pitchFamily="34" charset="-122"/>
                  </a:rPr>
                  <a:t>)</a:t>
                </a:r>
              </a:p>
            </p:txBody>
          </p:sp>
          <p:sp>
            <p:nvSpPr>
              <p:cNvPr id="99" name="Freeform 817">
                <a:extLst>
                  <a:ext uri="{FF2B5EF4-FFF2-40B4-BE49-F238E27FC236}">
                    <a16:creationId xmlns:a16="http://schemas.microsoft.com/office/drawing/2014/main" xmlns="" id="{78C4C793-B3AD-48EC-AF99-193BAC684C8A}"/>
                  </a:ext>
                </a:extLst>
              </p:cNvPr>
              <p:cNvSpPr>
                <a:spLocks noEditPoints="1"/>
              </p:cNvSpPr>
              <p:nvPr/>
            </p:nvSpPr>
            <p:spPr bwMode="auto">
              <a:xfrm>
                <a:off x="1194023" y="1859150"/>
                <a:ext cx="446088" cy="446088"/>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rgbClr val="202A36"/>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3" name="组合 72">
              <a:extLst>
                <a:ext uri="{FF2B5EF4-FFF2-40B4-BE49-F238E27FC236}">
                  <a16:creationId xmlns:a16="http://schemas.microsoft.com/office/drawing/2014/main" xmlns="" id="{ACA83334-1613-44FB-981D-58E189133316}"/>
                </a:ext>
              </a:extLst>
            </p:cNvPr>
            <p:cNvGrpSpPr/>
            <p:nvPr/>
          </p:nvGrpSpPr>
          <p:grpSpPr>
            <a:xfrm>
              <a:off x="2425179" y="3593353"/>
              <a:ext cx="5965416" cy="478632"/>
              <a:chOff x="514227" y="3181200"/>
              <a:chExt cx="5965416" cy="478632"/>
            </a:xfrm>
          </p:grpSpPr>
          <p:sp>
            <p:nvSpPr>
              <p:cNvPr id="82" name="矩形 81">
                <a:extLst>
                  <a:ext uri="{FF2B5EF4-FFF2-40B4-BE49-F238E27FC236}">
                    <a16:creationId xmlns:a16="http://schemas.microsoft.com/office/drawing/2014/main" xmlns="" id="{B497BF3D-CB0A-4090-B258-A1149F69F1A8}"/>
                  </a:ext>
                </a:extLst>
              </p:cNvPr>
              <p:cNvSpPr/>
              <p:nvPr/>
            </p:nvSpPr>
            <p:spPr>
              <a:xfrm>
                <a:off x="1130486" y="3181200"/>
                <a:ext cx="5349157" cy="461665"/>
              </a:xfrm>
              <a:prstGeom prst="rect">
                <a:avLst/>
              </a:prstGeom>
            </p:spPr>
            <p:txBody>
              <a:bodyPr wrap="none">
                <a:spAutoFit/>
              </a:bodyPr>
              <a:lstStyle/>
              <a:p>
                <a:pPr algn="ctr"/>
                <a:r>
                  <a:rPr lang="en-US" altLang="zh-CN" sz="2400" b="1" dirty="0">
                    <a:solidFill>
                      <a:srgbClr val="FBC301"/>
                    </a:solidFill>
                    <a:latin typeface="微软雅黑" panose="020B0503020204020204" pitchFamily="34" charset="-122"/>
                    <a:ea typeface="微软雅黑" panose="020B0503020204020204" pitchFamily="34" charset="-122"/>
                  </a:rPr>
                  <a:t>The fluctuation of crude oil price </a:t>
                </a:r>
              </a:p>
            </p:txBody>
          </p:sp>
          <p:grpSp>
            <p:nvGrpSpPr>
              <p:cNvPr id="83" name="组合 82">
                <a:extLst>
                  <a:ext uri="{FF2B5EF4-FFF2-40B4-BE49-F238E27FC236}">
                    <a16:creationId xmlns:a16="http://schemas.microsoft.com/office/drawing/2014/main" xmlns="" id="{54AEC6AF-CD2D-441F-8662-19B3741B9873}"/>
                  </a:ext>
                </a:extLst>
              </p:cNvPr>
              <p:cNvGrpSpPr/>
              <p:nvPr/>
            </p:nvGrpSpPr>
            <p:grpSpPr>
              <a:xfrm>
                <a:off x="514227" y="3198167"/>
                <a:ext cx="511076" cy="461665"/>
                <a:chOff x="8553450" y="307975"/>
                <a:chExt cx="342901" cy="333375"/>
              </a:xfrm>
              <a:solidFill>
                <a:srgbClr val="FBC301"/>
              </a:solidFill>
            </p:grpSpPr>
            <p:sp>
              <p:nvSpPr>
                <p:cNvPr id="84" name="Freeform 733">
                  <a:extLst>
                    <a:ext uri="{FF2B5EF4-FFF2-40B4-BE49-F238E27FC236}">
                      <a16:creationId xmlns:a16="http://schemas.microsoft.com/office/drawing/2014/main" xmlns="" id="{198F56ED-F2F2-4741-A25E-521B0F7D4D93}"/>
                    </a:ext>
                  </a:extLst>
                </p:cNvPr>
                <p:cNvSpPr>
                  <a:spLocks/>
                </p:cNvSpPr>
                <p:nvPr/>
              </p:nvSpPr>
              <p:spPr bwMode="auto">
                <a:xfrm>
                  <a:off x="8553450" y="307975"/>
                  <a:ext cx="333375" cy="333375"/>
                </a:xfrm>
                <a:custGeom>
                  <a:avLst/>
                  <a:gdLst>
                    <a:gd name="T0" fmla="*/ 126 w 130"/>
                    <a:gd name="T1" fmla="*/ 123 h 130"/>
                    <a:gd name="T2" fmla="*/ 7 w 130"/>
                    <a:gd name="T3" fmla="*/ 123 h 130"/>
                    <a:gd name="T4" fmla="*/ 7 w 130"/>
                    <a:gd name="T5" fmla="*/ 4 h 130"/>
                    <a:gd name="T6" fmla="*/ 5 w 130"/>
                    <a:gd name="T7" fmla="*/ 0 h 130"/>
                    <a:gd name="T8" fmla="*/ 2 w 130"/>
                    <a:gd name="T9" fmla="*/ 0 h 130"/>
                    <a:gd name="T10" fmla="*/ 0 w 130"/>
                    <a:gd name="T11" fmla="*/ 4 h 130"/>
                    <a:gd name="T12" fmla="*/ 0 w 130"/>
                    <a:gd name="T13" fmla="*/ 125 h 130"/>
                    <a:gd name="T14" fmla="*/ 0 w 130"/>
                    <a:gd name="T15" fmla="*/ 126 h 130"/>
                    <a:gd name="T16" fmla="*/ 0 w 130"/>
                    <a:gd name="T17" fmla="*/ 128 h 130"/>
                    <a:gd name="T18" fmla="*/ 1 w 130"/>
                    <a:gd name="T19" fmla="*/ 129 h 130"/>
                    <a:gd name="T20" fmla="*/ 2 w 130"/>
                    <a:gd name="T21" fmla="*/ 130 h 130"/>
                    <a:gd name="T22" fmla="*/ 4 w 130"/>
                    <a:gd name="T23" fmla="*/ 130 h 130"/>
                    <a:gd name="T24" fmla="*/ 5 w 130"/>
                    <a:gd name="T25" fmla="*/ 130 h 130"/>
                    <a:gd name="T26" fmla="*/ 126 w 130"/>
                    <a:gd name="T27" fmla="*/ 130 h 130"/>
                    <a:gd name="T28" fmla="*/ 130 w 130"/>
                    <a:gd name="T29" fmla="*/ 128 h 130"/>
                    <a:gd name="T30" fmla="*/ 130 w 130"/>
                    <a:gd name="T31" fmla="*/ 125 h 130"/>
                    <a:gd name="T32" fmla="*/ 126 w 130"/>
                    <a:gd name="T33"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30">
                      <a:moveTo>
                        <a:pt x="126" y="123"/>
                      </a:moveTo>
                      <a:cubicBezTo>
                        <a:pt x="7" y="123"/>
                        <a:pt x="7" y="123"/>
                        <a:pt x="7" y="123"/>
                      </a:cubicBezTo>
                      <a:cubicBezTo>
                        <a:pt x="7" y="4"/>
                        <a:pt x="7" y="4"/>
                        <a:pt x="7" y="4"/>
                      </a:cubicBezTo>
                      <a:cubicBezTo>
                        <a:pt x="7" y="2"/>
                        <a:pt x="6" y="0"/>
                        <a:pt x="5" y="0"/>
                      </a:cubicBezTo>
                      <a:cubicBezTo>
                        <a:pt x="2" y="0"/>
                        <a:pt x="2" y="0"/>
                        <a:pt x="2" y="0"/>
                      </a:cubicBezTo>
                      <a:cubicBezTo>
                        <a:pt x="1" y="0"/>
                        <a:pt x="0" y="2"/>
                        <a:pt x="0" y="4"/>
                      </a:cubicBezTo>
                      <a:cubicBezTo>
                        <a:pt x="0" y="125"/>
                        <a:pt x="0" y="125"/>
                        <a:pt x="0" y="125"/>
                      </a:cubicBezTo>
                      <a:cubicBezTo>
                        <a:pt x="0" y="126"/>
                        <a:pt x="0" y="126"/>
                        <a:pt x="0" y="126"/>
                      </a:cubicBezTo>
                      <a:cubicBezTo>
                        <a:pt x="0" y="128"/>
                        <a:pt x="0" y="128"/>
                        <a:pt x="0" y="128"/>
                      </a:cubicBezTo>
                      <a:cubicBezTo>
                        <a:pt x="0" y="128"/>
                        <a:pt x="0" y="129"/>
                        <a:pt x="1" y="129"/>
                      </a:cubicBezTo>
                      <a:cubicBezTo>
                        <a:pt x="1" y="130"/>
                        <a:pt x="2" y="130"/>
                        <a:pt x="2" y="130"/>
                      </a:cubicBezTo>
                      <a:cubicBezTo>
                        <a:pt x="4" y="130"/>
                        <a:pt x="4" y="130"/>
                        <a:pt x="4" y="130"/>
                      </a:cubicBezTo>
                      <a:cubicBezTo>
                        <a:pt x="5" y="130"/>
                        <a:pt x="5" y="130"/>
                        <a:pt x="5" y="130"/>
                      </a:cubicBezTo>
                      <a:cubicBezTo>
                        <a:pt x="126" y="130"/>
                        <a:pt x="126" y="130"/>
                        <a:pt x="126" y="130"/>
                      </a:cubicBezTo>
                      <a:cubicBezTo>
                        <a:pt x="128" y="130"/>
                        <a:pt x="130" y="129"/>
                        <a:pt x="130" y="128"/>
                      </a:cubicBezTo>
                      <a:cubicBezTo>
                        <a:pt x="130" y="125"/>
                        <a:pt x="130" y="125"/>
                        <a:pt x="130" y="125"/>
                      </a:cubicBezTo>
                      <a:cubicBezTo>
                        <a:pt x="130" y="124"/>
                        <a:pt x="128" y="123"/>
                        <a:pt x="12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34">
                  <a:extLst>
                    <a:ext uri="{FF2B5EF4-FFF2-40B4-BE49-F238E27FC236}">
                      <a16:creationId xmlns:a16="http://schemas.microsoft.com/office/drawing/2014/main" xmlns="" id="{F932A0BB-5832-4A23-B5B8-3BC7CFE74378}"/>
                    </a:ext>
                  </a:extLst>
                </p:cNvPr>
                <p:cNvSpPr>
                  <a:spLocks/>
                </p:cNvSpPr>
                <p:nvPr/>
              </p:nvSpPr>
              <p:spPr bwMode="auto">
                <a:xfrm>
                  <a:off x="8586788" y="327025"/>
                  <a:ext cx="309563" cy="271463"/>
                </a:xfrm>
                <a:custGeom>
                  <a:avLst/>
                  <a:gdLst>
                    <a:gd name="T0" fmla="*/ 121 w 121"/>
                    <a:gd name="T1" fmla="*/ 106 h 106"/>
                    <a:gd name="T2" fmla="*/ 100 w 121"/>
                    <a:gd name="T3" fmla="*/ 95 h 106"/>
                    <a:gd name="T4" fmla="*/ 107 w 121"/>
                    <a:gd name="T5" fmla="*/ 93 h 106"/>
                    <a:gd name="T6" fmla="*/ 64 w 121"/>
                    <a:gd name="T7" fmla="*/ 44 h 106"/>
                    <a:gd name="T8" fmla="*/ 30 w 121"/>
                    <a:gd name="T9" fmla="*/ 77 h 106"/>
                    <a:gd name="T10" fmla="*/ 28 w 121"/>
                    <a:gd name="T11" fmla="*/ 77 h 106"/>
                    <a:gd name="T12" fmla="*/ 25 w 121"/>
                    <a:gd name="T13" fmla="*/ 76 h 106"/>
                    <a:gd name="T14" fmla="*/ 1 w 121"/>
                    <a:gd name="T15" fmla="*/ 5 h 106"/>
                    <a:gd name="T16" fmla="*/ 1 w 121"/>
                    <a:gd name="T17" fmla="*/ 1 h 106"/>
                    <a:gd name="T18" fmla="*/ 3 w 121"/>
                    <a:gd name="T19" fmla="*/ 0 h 106"/>
                    <a:gd name="T20" fmla="*/ 6 w 121"/>
                    <a:gd name="T21" fmla="*/ 2 h 106"/>
                    <a:gd name="T22" fmla="*/ 6 w 121"/>
                    <a:gd name="T23" fmla="*/ 2 h 106"/>
                    <a:gd name="T24" fmla="*/ 29 w 121"/>
                    <a:gd name="T25" fmla="*/ 70 h 106"/>
                    <a:gd name="T26" fmla="*/ 63 w 121"/>
                    <a:gd name="T27" fmla="*/ 37 h 106"/>
                    <a:gd name="T28" fmla="*/ 66 w 121"/>
                    <a:gd name="T29" fmla="*/ 36 h 106"/>
                    <a:gd name="T30" fmla="*/ 68 w 121"/>
                    <a:gd name="T31" fmla="*/ 38 h 106"/>
                    <a:gd name="T32" fmla="*/ 112 w 121"/>
                    <a:gd name="T33" fmla="*/ 89 h 106"/>
                    <a:gd name="T34" fmla="*/ 116 w 121"/>
                    <a:gd name="T35" fmla="*/ 83 h 106"/>
                    <a:gd name="T36" fmla="*/ 121 w 121"/>
                    <a:gd name="T3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06">
                      <a:moveTo>
                        <a:pt x="121" y="106"/>
                      </a:moveTo>
                      <a:cubicBezTo>
                        <a:pt x="100" y="95"/>
                        <a:pt x="100" y="95"/>
                        <a:pt x="100" y="95"/>
                      </a:cubicBezTo>
                      <a:cubicBezTo>
                        <a:pt x="107" y="93"/>
                        <a:pt x="107" y="93"/>
                        <a:pt x="107" y="93"/>
                      </a:cubicBezTo>
                      <a:cubicBezTo>
                        <a:pt x="64" y="44"/>
                        <a:pt x="64" y="44"/>
                        <a:pt x="64" y="44"/>
                      </a:cubicBezTo>
                      <a:cubicBezTo>
                        <a:pt x="30" y="77"/>
                        <a:pt x="30" y="77"/>
                        <a:pt x="30" y="77"/>
                      </a:cubicBezTo>
                      <a:cubicBezTo>
                        <a:pt x="29" y="77"/>
                        <a:pt x="28" y="78"/>
                        <a:pt x="28" y="77"/>
                      </a:cubicBezTo>
                      <a:cubicBezTo>
                        <a:pt x="27" y="77"/>
                        <a:pt x="26" y="77"/>
                        <a:pt x="25" y="76"/>
                      </a:cubicBezTo>
                      <a:cubicBezTo>
                        <a:pt x="1" y="5"/>
                        <a:pt x="1" y="5"/>
                        <a:pt x="1" y="5"/>
                      </a:cubicBezTo>
                      <a:cubicBezTo>
                        <a:pt x="0" y="4"/>
                        <a:pt x="0" y="2"/>
                        <a:pt x="1" y="1"/>
                      </a:cubicBezTo>
                      <a:cubicBezTo>
                        <a:pt x="2" y="0"/>
                        <a:pt x="3" y="0"/>
                        <a:pt x="3" y="0"/>
                      </a:cubicBezTo>
                      <a:cubicBezTo>
                        <a:pt x="4" y="0"/>
                        <a:pt x="5" y="1"/>
                        <a:pt x="6" y="2"/>
                      </a:cubicBezTo>
                      <a:cubicBezTo>
                        <a:pt x="6" y="2"/>
                        <a:pt x="6" y="2"/>
                        <a:pt x="6" y="2"/>
                      </a:cubicBezTo>
                      <a:cubicBezTo>
                        <a:pt x="29" y="70"/>
                        <a:pt x="29" y="70"/>
                        <a:pt x="29" y="70"/>
                      </a:cubicBezTo>
                      <a:cubicBezTo>
                        <a:pt x="63" y="37"/>
                        <a:pt x="63" y="37"/>
                        <a:pt x="63" y="37"/>
                      </a:cubicBezTo>
                      <a:cubicBezTo>
                        <a:pt x="64" y="36"/>
                        <a:pt x="65" y="36"/>
                        <a:pt x="66" y="36"/>
                      </a:cubicBezTo>
                      <a:cubicBezTo>
                        <a:pt x="67" y="36"/>
                        <a:pt x="68" y="37"/>
                        <a:pt x="68" y="38"/>
                      </a:cubicBezTo>
                      <a:cubicBezTo>
                        <a:pt x="112" y="89"/>
                        <a:pt x="112" y="89"/>
                        <a:pt x="112" y="89"/>
                      </a:cubicBezTo>
                      <a:cubicBezTo>
                        <a:pt x="116" y="83"/>
                        <a:pt x="116" y="83"/>
                        <a:pt x="116" y="83"/>
                      </a:cubicBezTo>
                      <a:lnTo>
                        <a:pt x="12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35">
                  <a:extLst>
                    <a:ext uri="{FF2B5EF4-FFF2-40B4-BE49-F238E27FC236}">
                      <a16:creationId xmlns:a16="http://schemas.microsoft.com/office/drawing/2014/main" xmlns="" id="{CBE3EF3B-775A-444D-90E6-5F72C35A4867}"/>
                    </a:ext>
                  </a:extLst>
                </p:cNvPr>
                <p:cNvSpPr>
                  <a:spLocks/>
                </p:cNvSpPr>
                <p:nvPr/>
              </p:nvSpPr>
              <p:spPr bwMode="auto">
                <a:xfrm>
                  <a:off x="8591550" y="374650"/>
                  <a:ext cx="17463" cy="241300"/>
                </a:xfrm>
                <a:custGeom>
                  <a:avLst/>
                  <a:gdLst>
                    <a:gd name="T0" fmla="*/ 0 w 7"/>
                    <a:gd name="T1" fmla="*/ 90 h 94"/>
                    <a:gd name="T2" fmla="*/ 4 w 7"/>
                    <a:gd name="T3" fmla="*/ 94 h 94"/>
                    <a:gd name="T4" fmla="*/ 7 w 7"/>
                    <a:gd name="T5" fmla="*/ 90 h 94"/>
                    <a:gd name="T6" fmla="*/ 7 w 7"/>
                    <a:gd name="T7" fmla="*/ 21 h 94"/>
                    <a:gd name="T8" fmla="*/ 0 w 7"/>
                    <a:gd name="T9" fmla="*/ 0 h 94"/>
                    <a:gd name="T10" fmla="*/ 0 w 7"/>
                    <a:gd name="T11" fmla="*/ 90 h 94"/>
                  </a:gdLst>
                  <a:ahLst/>
                  <a:cxnLst>
                    <a:cxn ang="0">
                      <a:pos x="T0" y="T1"/>
                    </a:cxn>
                    <a:cxn ang="0">
                      <a:pos x="T2" y="T3"/>
                    </a:cxn>
                    <a:cxn ang="0">
                      <a:pos x="T4" y="T5"/>
                    </a:cxn>
                    <a:cxn ang="0">
                      <a:pos x="T6" y="T7"/>
                    </a:cxn>
                    <a:cxn ang="0">
                      <a:pos x="T8" y="T9"/>
                    </a:cxn>
                    <a:cxn ang="0">
                      <a:pos x="T10" y="T11"/>
                    </a:cxn>
                  </a:cxnLst>
                  <a:rect l="0" t="0" r="r" b="b"/>
                  <a:pathLst>
                    <a:path w="7" h="94">
                      <a:moveTo>
                        <a:pt x="0" y="90"/>
                      </a:moveTo>
                      <a:cubicBezTo>
                        <a:pt x="0" y="92"/>
                        <a:pt x="2" y="94"/>
                        <a:pt x="4" y="94"/>
                      </a:cubicBezTo>
                      <a:cubicBezTo>
                        <a:pt x="6" y="94"/>
                        <a:pt x="7" y="92"/>
                        <a:pt x="7" y="90"/>
                      </a:cubicBezTo>
                      <a:cubicBezTo>
                        <a:pt x="7" y="21"/>
                        <a:pt x="7" y="21"/>
                        <a:pt x="7" y="21"/>
                      </a:cubicBezTo>
                      <a:cubicBezTo>
                        <a:pt x="0" y="0"/>
                        <a:pt x="0" y="0"/>
                        <a:pt x="0"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36">
                  <a:extLst>
                    <a:ext uri="{FF2B5EF4-FFF2-40B4-BE49-F238E27FC236}">
                      <a16:creationId xmlns:a16="http://schemas.microsoft.com/office/drawing/2014/main" xmlns="" id="{C2D3496C-7711-4A38-BBE8-A1107386FD4A}"/>
                    </a:ext>
                  </a:extLst>
                </p:cNvPr>
                <p:cNvSpPr>
                  <a:spLocks/>
                </p:cNvSpPr>
                <p:nvPr/>
              </p:nvSpPr>
              <p:spPr bwMode="auto">
                <a:xfrm>
                  <a:off x="8616950" y="449263"/>
                  <a:ext cx="17463" cy="166688"/>
                </a:xfrm>
                <a:custGeom>
                  <a:avLst/>
                  <a:gdLst>
                    <a:gd name="T0" fmla="*/ 0 w 7"/>
                    <a:gd name="T1" fmla="*/ 61 h 65"/>
                    <a:gd name="T2" fmla="*/ 4 w 7"/>
                    <a:gd name="T3" fmla="*/ 65 h 65"/>
                    <a:gd name="T4" fmla="*/ 7 w 7"/>
                    <a:gd name="T5" fmla="*/ 61 h 65"/>
                    <a:gd name="T6" fmla="*/ 7 w 7"/>
                    <a:gd name="T7" fmla="*/ 20 h 65"/>
                    <a:gd name="T8" fmla="*/ 0 w 7"/>
                    <a:gd name="T9" fmla="*/ 0 h 65"/>
                    <a:gd name="T10" fmla="*/ 0 w 7"/>
                    <a:gd name="T11" fmla="*/ 61 h 65"/>
                  </a:gdLst>
                  <a:ahLst/>
                  <a:cxnLst>
                    <a:cxn ang="0">
                      <a:pos x="T0" y="T1"/>
                    </a:cxn>
                    <a:cxn ang="0">
                      <a:pos x="T2" y="T3"/>
                    </a:cxn>
                    <a:cxn ang="0">
                      <a:pos x="T4" y="T5"/>
                    </a:cxn>
                    <a:cxn ang="0">
                      <a:pos x="T6" y="T7"/>
                    </a:cxn>
                    <a:cxn ang="0">
                      <a:pos x="T8" y="T9"/>
                    </a:cxn>
                    <a:cxn ang="0">
                      <a:pos x="T10" y="T11"/>
                    </a:cxn>
                  </a:cxnLst>
                  <a:rect l="0" t="0" r="r" b="b"/>
                  <a:pathLst>
                    <a:path w="7" h="65">
                      <a:moveTo>
                        <a:pt x="0" y="61"/>
                      </a:moveTo>
                      <a:cubicBezTo>
                        <a:pt x="0" y="63"/>
                        <a:pt x="2" y="65"/>
                        <a:pt x="4" y="65"/>
                      </a:cubicBezTo>
                      <a:cubicBezTo>
                        <a:pt x="6" y="65"/>
                        <a:pt x="7" y="63"/>
                        <a:pt x="7" y="61"/>
                      </a:cubicBezTo>
                      <a:cubicBezTo>
                        <a:pt x="7" y="20"/>
                        <a:pt x="7" y="20"/>
                        <a:pt x="7" y="20"/>
                      </a:cubicBezTo>
                      <a:cubicBezTo>
                        <a:pt x="0" y="0"/>
                        <a:pt x="0" y="0"/>
                        <a:pt x="0" y="0"/>
                      </a:cubicBez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737">
                  <a:extLst>
                    <a:ext uri="{FF2B5EF4-FFF2-40B4-BE49-F238E27FC236}">
                      <a16:creationId xmlns:a16="http://schemas.microsoft.com/office/drawing/2014/main" xmlns="" id="{5D4AF4C8-FB85-4EB7-A100-BB916A297259}"/>
                    </a:ext>
                  </a:extLst>
                </p:cNvPr>
                <p:cNvSpPr>
                  <a:spLocks/>
                </p:cNvSpPr>
                <p:nvPr/>
              </p:nvSpPr>
              <p:spPr bwMode="auto">
                <a:xfrm>
                  <a:off x="8642350" y="523875"/>
                  <a:ext cx="20638" cy="92075"/>
                </a:xfrm>
                <a:custGeom>
                  <a:avLst/>
                  <a:gdLst>
                    <a:gd name="T0" fmla="*/ 5 w 8"/>
                    <a:gd name="T1" fmla="*/ 3 h 36"/>
                    <a:gd name="T2" fmla="*/ 1 w 8"/>
                    <a:gd name="T3" fmla="*/ 1 h 36"/>
                    <a:gd name="T4" fmla="*/ 1 w 8"/>
                    <a:gd name="T5" fmla="*/ 0 h 36"/>
                    <a:gd name="T6" fmla="*/ 0 w 8"/>
                    <a:gd name="T7" fmla="*/ 0 h 36"/>
                    <a:gd name="T8" fmla="*/ 0 w 8"/>
                    <a:gd name="T9" fmla="*/ 0 h 36"/>
                    <a:gd name="T10" fmla="*/ 0 w 8"/>
                    <a:gd name="T11" fmla="*/ 32 h 36"/>
                    <a:gd name="T12" fmla="*/ 4 w 8"/>
                    <a:gd name="T13" fmla="*/ 36 h 36"/>
                    <a:gd name="T14" fmla="*/ 8 w 8"/>
                    <a:gd name="T15" fmla="*/ 32 h 36"/>
                    <a:gd name="T16" fmla="*/ 8 w 8"/>
                    <a:gd name="T17" fmla="*/ 3 h 36"/>
                    <a:gd name="T18" fmla="*/ 6 w 8"/>
                    <a:gd name="T19" fmla="*/ 3 h 36"/>
                    <a:gd name="T20" fmla="*/ 5 w 8"/>
                    <a:gd name="T2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6">
                      <a:moveTo>
                        <a:pt x="5" y="3"/>
                      </a:moveTo>
                      <a:cubicBezTo>
                        <a:pt x="3" y="3"/>
                        <a:pt x="2" y="2"/>
                        <a:pt x="1" y="1"/>
                      </a:cubicBezTo>
                      <a:cubicBezTo>
                        <a:pt x="1" y="0"/>
                        <a:pt x="1" y="0"/>
                        <a:pt x="1" y="0"/>
                      </a:cubicBezTo>
                      <a:cubicBezTo>
                        <a:pt x="0" y="0"/>
                        <a:pt x="0" y="0"/>
                        <a:pt x="0" y="0"/>
                      </a:cubicBezTo>
                      <a:cubicBezTo>
                        <a:pt x="0" y="0"/>
                        <a:pt x="0" y="0"/>
                        <a:pt x="0" y="0"/>
                      </a:cubicBezTo>
                      <a:cubicBezTo>
                        <a:pt x="0" y="32"/>
                        <a:pt x="0" y="32"/>
                        <a:pt x="0" y="32"/>
                      </a:cubicBezTo>
                      <a:cubicBezTo>
                        <a:pt x="0" y="34"/>
                        <a:pt x="2" y="36"/>
                        <a:pt x="4" y="36"/>
                      </a:cubicBezTo>
                      <a:cubicBezTo>
                        <a:pt x="6" y="36"/>
                        <a:pt x="8" y="34"/>
                        <a:pt x="8" y="32"/>
                      </a:cubicBezTo>
                      <a:cubicBezTo>
                        <a:pt x="8" y="3"/>
                        <a:pt x="8" y="3"/>
                        <a:pt x="8" y="3"/>
                      </a:cubicBezTo>
                      <a:cubicBezTo>
                        <a:pt x="7" y="3"/>
                        <a:pt x="7" y="3"/>
                        <a:pt x="6" y="3"/>
                      </a:cubicBezTo>
                      <a:cubicBezTo>
                        <a:pt x="6" y="3"/>
                        <a:pt x="5" y="3"/>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738">
                  <a:extLst>
                    <a:ext uri="{FF2B5EF4-FFF2-40B4-BE49-F238E27FC236}">
                      <a16:creationId xmlns:a16="http://schemas.microsoft.com/office/drawing/2014/main" xmlns="" id="{09559786-13ED-4ABC-9ED5-4647BE5B0032}"/>
                    </a:ext>
                  </a:extLst>
                </p:cNvPr>
                <p:cNvSpPr>
                  <a:spLocks/>
                </p:cNvSpPr>
                <p:nvPr/>
              </p:nvSpPr>
              <p:spPr bwMode="auto">
                <a:xfrm>
                  <a:off x="8670925" y="511175"/>
                  <a:ext cx="17463" cy="104775"/>
                </a:xfrm>
                <a:custGeom>
                  <a:avLst/>
                  <a:gdLst>
                    <a:gd name="T0" fmla="*/ 0 w 7"/>
                    <a:gd name="T1" fmla="*/ 37 h 41"/>
                    <a:gd name="T2" fmla="*/ 3 w 7"/>
                    <a:gd name="T3" fmla="*/ 41 h 41"/>
                    <a:gd name="T4" fmla="*/ 7 w 7"/>
                    <a:gd name="T5" fmla="*/ 37 h 41"/>
                    <a:gd name="T6" fmla="*/ 7 w 7"/>
                    <a:gd name="T7" fmla="*/ 0 h 41"/>
                    <a:gd name="T8" fmla="*/ 0 w 7"/>
                    <a:gd name="T9" fmla="*/ 6 h 41"/>
                    <a:gd name="T10" fmla="*/ 0 w 7"/>
                    <a:gd name="T11" fmla="*/ 37 h 41"/>
                  </a:gdLst>
                  <a:ahLst/>
                  <a:cxnLst>
                    <a:cxn ang="0">
                      <a:pos x="T0" y="T1"/>
                    </a:cxn>
                    <a:cxn ang="0">
                      <a:pos x="T2" y="T3"/>
                    </a:cxn>
                    <a:cxn ang="0">
                      <a:pos x="T4" y="T5"/>
                    </a:cxn>
                    <a:cxn ang="0">
                      <a:pos x="T6" y="T7"/>
                    </a:cxn>
                    <a:cxn ang="0">
                      <a:pos x="T8" y="T9"/>
                    </a:cxn>
                    <a:cxn ang="0">
                      <a:pos x="T10" y="T11"/>
                    </a:cxn>
                  </a:cxnLst>
                  <a:rect l="0" t="0" r="r" b="b"/>
                  <a:pathLst>
                    <a:path w="7" h="41">
                      <a:moveTo>
                        <a:pt x="0" y="37"/>
                      </a:moveTo>
                      <a:cubicBezTo>
                        <a:pt x="0" y="39"/>
                        <a:pt x="1" y="41"/>
                        <a:pt x="3" y="41"/>
                      </a:cubicBezTo>
                      <a:cubicBezTo>
                        <a:pt x="5" y="41"/>
                        <a:pt x="7" y="39"/>
                        <a:pt x="7" y="37"/>
                      </a:cubicBezTo>
                      <a:cubicBezTo>
                        <a:pt x="7" y="0"/>
                        <a:pt x="7" y="0"/>
                        <a:pt x="7" y="0"/>
                      </a:cubicBezTo>
                      <a:cubicBezTo>
                        <a:pt x="0" y="6"/>
                        <a:pt x="0" y="6"/>
                        <a:pt x="0" y="6"/>
                      </a:cubicBez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39">
                  <a:extLst>
                    <a:ext uri="{FF2B5EF4-FFF2-40B4-BE49-F238E27FC236}">
                      <a16:creationId xmlns:a16="http://schemas.microsoft.com/office/drawing/2014/main" xmlns="" id="{B62401E4-3F72-425E-A7B7-6F00E827EDF7}"/>
                    </a:ext>
                  </a:extLst>
                </p:cNvPr>
                <p:cNvSpPr>
                  <a:spLocks/>
                </p:cNvSpPr>
                <p:nvPr/>
              </p:nvSpPr>
              <p:spPr bwMode="auto">
                <a:xfrm>
                  <a:off x="8696325" y="485775"/>
                  <a:ext cx="17463" cy="130175"/>
                </a:xfrm>
                <a:custGeom>
                  <a:avLst/>
                  <a:gdLst>
                    <a:gd name="T0" fmla="*/ 0 w 7"/>
                    <a:gd name="T1" fmla="*/ 47 h 51"/>
                    <a:gd name="T2" fmla="*/ 3 w 7"/>
                    <a:gd name="T3" fmla="*/ 51 h 51"/>
                    <a:gd name="T4" fmla="*/ 7 w 7"/>
                    <a:gd name="T5" fmla="*/ 47 h 51"/>
                    <a:gd name="T6" fmla="*/ 7 w 7"/>
                    <a:gd name="T7" fmla="*/ 0 h 51"/>
                    <a:gd name="T8" fmla="*/ 0 w 7"/>
                    <a:gd name="T9" fmla="*/ 7 h 51"/>
                    <a:gd name="T10" fmla="*/ 0 w 7"/>
                    <a:gd name="T11" fmla="*/ 47 h 51"/>
                  </a:gdLst>
                  <a:ahLst/>
                  <a:cxnLst>
                    <a:cxn ang="0">
                      <a:pos x="T0" y="T1"/>
                    </a:cxn>
                    <a:cxn ang="0">
                      <a:pos x="T2" y="T3"/>
                    </a:cxn>
                    <a:cxn ang="0">
                      <a:pos x="T4" y="T5"/>
                    </a:cxn>
                    <a:cxn ang="0">
                      <a:pos x="T6" y="T7"/>
                    </a:cxn>
                    <a:cxn ang="0">
                      <a:pos x="T8" y="T9"/>
                    </a:cxn>
                    <a:cxn ang="0">
                      <a:pos x="T10" y="T11"/>
                    </a:cxn>
                  </a:cxnLst>
                  <a:rect l="0" t="0" r="r" b="b"/>
                  <a:pathLst>
                    <a:path w="7" h="51">
                      <a:moveTo>
                        <a:pt x="0" y="47"/>
                      </a:moveTo>
                      <a:cubicBezTo>
                        <a:pt x="0" y="49"/>
                        <a:pt x="1" y="51"/>
                        <a:pt x="3" y="51"/>
                      </a:cubicBezTo>
                      <a:cubicBezTo>
                        <a:pt x="5" y="51"/>
                        <a:pt x="7" y="49"/>
                        <a:pt x="7" y="47"/>
                      </a:cubicBezTo>
                      <a:cubicBezTo>
                        <a:pt x="7" y="0"/>
                        <a:pt x="7" y="0"/>
                        <a:pt x="7" y="0"/>
                      </a:cubicBezTo>
                      <a:cubicBezTo>
                        <a:pt x="0" y="7"/>
                        <a:pt x="0" y="7"/>
                        <a:pt x="0" y="7"/>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40">
                  <a:extLst>
                    <a:ext uri="{FF2B5EF4-FFF2-40B4-BE49-F238E27FC236}">
                      <a16:creationId xmlns:a16="http://schemas.microsoft.com/office/drawing/2014/main" xmlns="" id="{2F08C974-E9DF-438F-9F01-FB8BF5E63A56}"/>
                    </a:ext>
                  </a:extLst>
                </p:cNvPr>
                <p:cNvSpPr>
                  <a:spLocks/>
                </p:cNvSpPr>
                <p:nvPr/>
              </p:nvSpPr>
              <p:spPr bwMode="auto">
                <a:xfrm>
                  <a:off x="8721725" y="461963"/>
                  <a:ext cx="19050" cy="153988"/>
                </a:xfrm>
                <a:custGeom>
                  <a:avLst/>
                  <a:gdLst>
                    <a:gd name="T0" fmla="*/ 0 w 7"/>
                    <a:gd name="T1" fmla="*/ 56 h 60"/>
                    <a:gd name="T2" fmla="*/ 3 w 7"/>
                    <a:gd name="T3" fmla="*/ 60 h 60"/>
                    <a:gd name="T4" fmla="*/ 7 w 7"/>
                    <a:gd name="T5" fmla="*/ 56 h 60"/>
                    <a:gd name="T6" fmla="*/ 7 w 7"/>
                    <a:gd name="T7" fmla="*/ 0 h 60"/>
                    <a:gd name="T8" fmla="*/ 0 w 7"/>
                    <a:gd name="T9" fmla="*/ 6 h 60"/>
                    <a:gd name="T10" fmla="*/ 0 w 7"/>
                    <a:gd name="T11" fmla="*/ 56 h 60"/>
                  </a:gdLst>
                  <a:ahLst/>
                  <a:cxnLst>
                    <a:cxn ang="0">
                      <a:pos x="T0" y="T1"/>
                    </a:cxn>
                    <a:cxn ang="0">
                      <a:pos x="T2" y="T3"/>
                    </a:cxn>
                    <a:cxn ang="0">
                      <a:pos x="T4" y="T5"/>
                    </a:cxn>
                    <a:cxn ang="0">
                      <a:pos x="T6" y="T7"/>
                    </a:cxn>
                    <a:cxn ang="0">
                      <a:pos x="T8" y="T9"/>
                    </a:cxn>
                    <a:cxn ang="0">
                      <a:pos x="T10" y="T11"/>
                    </a:cxn>
                  </a:cxnLst>
                  <a:rect l="0" t="0" r="r" b="b"/>
                  <a:pathLst>
                    <a:path w="7" h="60">
                      <a:moveTo>
                        <a:pt x="0" y="56"/>
                      </a:moveTo>
                      <a:cubicBezTo>
                        <a:pt x="0" y="58"/>
                        <a:pt x="1" y="60"/>
                        <a:pt x="3" y="60"/>
                      </a:cubicBezTo>
                      <a:cubicBezTo>
                        <a:pt x="5" y="60"/>
                        <a:pt x="7" y="58"/>
                        <a:pt x="7" y="56"/>
                      </a:cubicBezTo>
                      <a:cubicBezTo>
                        <a:pt x="7" y="0"/>
                        <a:pt x="7" y="0"/>
                        <a:pt x="7" y="0"/>
                      </a:cubicBezTo>
                      <a:cubicBezTo>
                        <a:pt x="0" y="6"/>
                        <a:pt x="0" y="6"/>
                        <a:pt x="0" y="6"/>
                      </a:cubicBez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41">
                  <a:extLst>
                    <a:ext uri="{FF2B5EF4-FFF2-40B4-BE49-F238E27FC236}">
                      <a16:creationId xmlns:a16="http://schemas.microsoft.com/office/drawing/2014/main" xmlns="" id="{C29619D7-E4C5-430A-A0F2-AA46AEF4825B}"/>
                    </a:ext>
                  </a:extLst>
                </p:cNvPr>
                <p:cNvSpPr>
                  <a:spLocks/>
                </p:cNvSpPr>
                <p:nvPr/>
              </p:nvSpPr>
              <p:spPr bwMode="auto">
                <a:xfrm>
                  <a:off x="8747125" y="452438"/>
                  <a:ext cx="19050" cy="163513"/>
                </a:xfrm>
                <a:custGeom>
                  <a:avLst/>
                  <a:gdLst>
                    <a:gd name="T0" fmla="*/ 0 w 7"/>
                    <a:gd name="T1" fmla="*/ 1 h 64"/>
                    <a:gd name="T2" fmla="*/ 0 w 7"/>
                    <a:gd name="T3" fmla="*/ 60 h 64"/>
                    <a:gd name="T4" fmla="*/ 3 w 7"/>
                    <a:gd name="T5" fmla="*/ 64 h 64"/>
                    <a:gd name="T6" fmla="*/ 7 w 7"/>
                    <a:gd name="T7" fmla="*/ 60 h 64"/>
                    <a:gd name="T8" fmla="*/ 7 w 7"/>
                    <a:gd name="T9" fmla="*/ 6 h 64"/>
                    <a:gd name="T10" fmla="*/ 1 w 7"/>
                    <a:gd name="T11" fmla="*/ 0 h 64"/>
                    <a:gd name="T12" fmla="*/ 0 w 7"/>
                    <a:gd name="T13" fmla="*/ 1 h 64"/>
                  </a:gdLst>
                  <a:ahLst/>
                  <a:cxnLst>
                    <a:cxn ang="0">
                      <a:pos x="T0" y="T1"/>
                    </a:cxn>
                    <a:cxn ang="0">
                      <a:pos x="T2" y="T3"/>
                    </a:cxn>
                    <a:cxn ang="0">
                      <a:pos x="T4" y="T5"/>
                    </a:cxn>
                    <a:cxn ang="0">
                      <a:pos x="T6" y="T7"/>
                    </a:cxn>
                    <a:cxn ang="0">
                      <a:pos x="T8" y="T9"/>
                    </a:cxn>
                    <a:cxn ang="0">
                      <a:pos x="T10" y="T11"/>
                    </a:cxn>
                    <a:cxn ang="0">
                      <a:pos x="T12" y="T13"/>
                    </a:cxn>
                  </a:cxnLst>
                  <a:rect l="0" t="0" r="r" b="b"/>
                  <a:pathLst>
                    <a:path w="7" h="64">
                      <a:moveTo>
                        <a:pt x="0" y="1"/>
                      </a:moveTo>
                      <a:cubicBezTo>
                        <a:pt x="0" y="60"/>
                        <a:pt x="0" y="60"/>
                        <a:pt x="0" y="60"/>
                      </a:cubicBezTo>
                      <a:cubicBezTo>
                        <a:pt x="0" y="62"/>
                        <a:pt x="1" y="64"/>
                        <a:pt x="3" y="64"/>
                      </a:cubicBezTo>
                      <a:cubicBezTo>
                        <a:pt x="5" y="64"/>
                        <a:pt x="7" y="62"/>
                        <a:pt x="7" y="60"/>
                      </a:cubicBezTo>
                      <a:cubicBezTo>
                        <a:pt x="7" y="6"/>
                        <a:pt x="7" y="6"/>
                        <a:pt x="7" y="6"/>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42">
                  <a:extLst>
                    <a:ext uri="{FF2B5EF4-FFF2-40B4-BE49-F238E27FC236}">
                      <a16:creationId xmlns:a16="http://schemas.microsoft.com/office/drawing/2014/main" xmlns="" id="{2D59455E-4E79-415C-BBC3-E7DC4EA28C4D}"/>
                    </a:ext>
                  </a:extLst>
                </p:cNvPr>
                <p:cNvSpPr>
                  <a:spLocks/>
                </p:cNvSpPr>
                <p:nvPr/>
              </p:nvSpPr>
              <p:spPr bwMode="auto">
                <a:xfrm>
                  <a:off x="8774113" y="474663"/>
                  <a:ext cx="17463" cy="141288"/>
                </a:xfrm>
                <a:custGeom>
                  <a:avLst/>
                  <a:gdLst>
                    <a:gd name="T0" fmla="*/ 0 w 7"/>
                    <a:gd name="T1" fmla="*/ 51 h 55"/>
                    <a:gd name="T2" fmla="*/ 3 w 7"/>
                    <a:gd name="T3" fmla="*/ 55 h 55"/>
                    <a:gd name="T4" fmla="*/ 7 w 7"/>
                    <a:gd name="T5" fmla="*/ 51 h 55"/>
                    <a:gd name="T6" fmla="*/ 7 w 7"/>
                    <a:gd name="T7" fmla="*/ 8 h 55"/>
                    <a:gd name="T8" fmla="*/ 0 w 7"/>
                    <a:gd name="T9" fmla="*/ 0 h 55"/>
                    <a:gd name="T10" fmla="*/ 0 w 7"/>
                    <a:gd name="T11" fmla="*/ 51 h 55"/>
                  </a:gdLst>
                  <a:ahLst/>
                  <a:cxnLst>
                    <a:cxn ang="0">
                      <a:pos x="T0" y="T1"/>
                    </a:cxn>
                    <a:cxn ang="0">
                      <a:pos x="T2" y="T3"/>
                    </a:cxn>
                    <a:cxn ang="0">
                      <a:pos x="T4" y="T5"/>
                    </a:cxn>
                    <a:cxn ang="0">
                      <a:pos x="T6" y="T7"/>
                    </a:cxn>
                    <a:cxn ang="0">
                      <a:pos x="T8" y="T9"/>
                    </a:cxn>
                    <a:cxn ang="0">
                      <a:pos x="T10" y="T11"/>
                    </a:cxn>
                  </a:cxnLst>
                  <a:rect l="0" t="0" r="r" b="b"/>
                  <a:pathLst>
                    <a:path w="7" h="55">
                      <a:moveTo>
                        <a:pt x="0" y="51"/>
                      </a:moveTo>
                      <a:cubicBezTo>
                        <a:pt x="0" y="53"/>
                        <a:pt x="1" y="55"/>
                        <a:pt x="3" y="55"/>
                      </a:cubicBezTo>
                      <a:cubicBezTo>
                        <a:pt x="5" y="55"/>
                        <a:pt x="7" y="53"/>
                        <a:pt x="7" y="51"/>
                      </a:cubicBezTo>
                      <a:cubicBezTo>
                        <a:pt x="7" y="8"/>
                        <a:pt x="7" y="8"/>
                        <a:pt x="7" y="8"/>
                      </a:cubicBezTo>
                      <a:cubicBezTo>
                        <a:pt x="0" y="0"/>
                        <a:pt x="0" y="0"/>
                        <a:pt x="0" y="0"/>
                      </a:cubicBezTo>
                      <a:lnTo>
                        <a:pt x="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743">
                  <a:extLst>
                    <a:ext uri="{FF2B5EF4-FFF2-40B4-BE49-F238E27FC236}">
                      <a16:creationId xmlns:a16="http://schemas.microsoft.com/office/drawing/2014/main" xmlns="" id="{39F6F907-77F3-4FB1-9982-8719210D1F82}"/>
                    </a:ext>
                  </a:extLst>
                </p:cNvPr>
                <p:cNvSpPr>
                  <a:spLocks/>
                </p:cNvSpPr>
                <p:nvPr/>
              </p:nvSpPr>
              <p:spPr bwMode="auto">
                <a:xfrm>
                  <a:off x="8799513" y="506413"/>
                  <a:ext cx="17463" cy="109538"/>
                </a:xfrm>
                <a:custGeom>
                  <a:avLst/>
                  <a:gdLst>
                    <a:gd name="T0" fmla="*/ 0 w 7"/>
                    <a:gd name="T1" fmla="*/ 39 h 43"/>
                    <a:gd name="T2" fmla="*/ 3 w 7"/>
                    <a:gd name="T3" fmla="*/ 43 h 43"/>
                    <a:gd name="T4" fmla="*/ 7 w 7"/>
                    <a:gd name="T5" fmla="*/ 39 h 43"/>
                    <a:gd name="T6" fmla="*/ 7 w 7"/>
                    <a:gd name="T7" fmla="*/ 8 h 43"/>
                    <a:gd name="T8" fmla="*/ 0 w 7"/>
                    <a:gd name="T9" fmla="*/ 0 h 43"/>
                    <a:gd name="T10" fmla="*/ 0 w 7"/>
                    <a:gd name="T11" fmla="*/ 39 h 43"/>
                  </a:gdLst>
                  <a:ahLst/>
                  <a:cxnLst>
                    <a:cxn ang="0">
                      <a:pos x="T0" y="T1"/>
                    </a:cxn>
                    <a:cxn ang="0">
                      <a:pos x="T2" y="T3"/>
                    </a:cxn>
                    <a:cxn ang="0">
                      <a:pos x="T4" y="T5"/>
                    </a:cxn>
                    <a:cxn ang="0">
                      <a:pos x="T6" y="T7"/>
                    </a:cxn>
                    <a:cxn ang="0">
                      <a:pos x="T8" y="T9"/>
                    </a:cxn>
                    <a:cxn ang="0">
                      <a:pos x="T10" y="T11"/>
                    </a:cxn>
                  </a:cxnLst>
                  <a:rect l="0" t="0" r="r" b="b"/>
                  <a:pathLst>
                    <a:path w="7" h="43">
                      <a:moveTo>
                        <a:pt x="0" y="39"/>
                      </a:moveTo>
                      <a:cubicBezTo>
                        <a:pt x="0" y="41"/>
                        <a:pt x="1" y="43"/>
                        <a:pt x="3" y="43"/>
                      </a:cubicBezTo>
                      <a:cubicBezTo>
                        <a:pt x="5" y="43"/>
                        <a:pt x="7" y="41"/>
                        <a:pt x="7" y="39"/>
                      </a:cubicBezTo>
                      <a:cubicBezTo>
                        <a:pt x="7" y="8"/>
                        <a:pt x="7" y="8"/>
                        <a:pt x="7" y="8"/>
                      </a:cubicBezTo>
                      <a:cubicBezTo>
                        <a:pt x="0" y="0"/>
                        <a:pt x="0" y="0"/>
                        <a:pt x="0" y="0"/>
                      </a:cubicBez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44">
                  <a:extLst>
                    <a:ext uri="{FF2B5EF4-FFF2-40B4-BE49-F238E27FC236}">
                      <a16:creationId xmlns:a16="http://schemas.microsoft.com/office/drawing/2014/main" xmlns="" id="{F6264A33-CF51-4C33-B202-21A1A7646B3F}"/>
                    </a:ext>
                  </a:extLst>
                </p:cNvPr>
                <p:cNvSpPr>
                  <a:spLocks/>
                </p:cNvSpPr>
                <p:nvPr/>
              </p:nvSpPr>
              <p:spPr bwMode="auto">
                <a:xfrm>
                  <a:off x="8824913" y="533400"/>
                  <a:ext cx="17463" cy="33338"/>
                </a:xfrm>
                <a:custGeom>
                  <a:avLst/>
                  <a:gdLst>
                    <a:gd name="T0" fmla="*/ 11 w 11"/>
                    <a:gd name="T1" fmla="*/ 18 h 21"/>
                    <a:gd name="T2" fmla="*/ 11 w 11"/>
                    <a:gd name="T3" fmla="*/ 13 h 21"/>
                    <a:gd name="T4" fmla="*/ 0 w 11"/>
                    <a:gd name="T5" fmla="*/ 0 h 21"/>
                    <a:gd name="T6" fmla="*/ 0 w 11"/>
                    <a:gd name="T7" fmla="*/ 21 h 21"/>
                    <a:gd name="T8" fmla="*/ 10 w 11"/>
                    <a:gd name="T9" fmla="*/ 18 h 21"/>
                    <a:gd name="T10" fmla="*/ 11 w 11"/>
                    <a:gd name="T11" fmla="*/ 18 h 21"/>
                  </a:gdLst>
                  <a:ahLst/>
                  <a:cxnLst>
                    <a:cxn ang="0">
                      <a:pos x="T0" y="T1"/>
                    </a:cxn>
                    <a:cxn ang="0">
                      <a:pos x="T2" y="T3"/>
                    </a:cxn>
                    <a:cxn ang="0">
                      <a:pos x="T4" y="T5"/>
                    </a:cxn>
                    <a:cxn ang="0">
                      <a:pos x="T6" y="T7"/>
                    </a:cxn>
                    <a:cxn ang="0">
                      <a:pos x="T8" y="T9"/>
                    </a:cxn>
                    <a:cxn ang="0">
                      <a:pos x="T10" y="T11"/>
                    </a:cxn>
                  </a:cxnLst>
                  <a:rect l="0" t="0" r="r" b="b"/>
                  <a:pathLst>
                    <a:path w="11" h="21">
                      <a:moveTo>
                        <a:pt x="11" y="18"/>
                      </a:moveTo>
                      <a:lnTo>
                        <a:pt x="11" y="13"/>
                      </a:lnTo>
                      <a:lnTo>
                        <a:pt x="0" y="0"/>
                      </a:lnTo>
                      <a:lnTo>
                        <a:pt x="0" y="21"/>
                      </a:lnTo>
                      <a:lnTo>
                        <a:pt x="10" y="18"/>
                      </a:ln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745">
                  <a:extLst>
                    <a:ext uri="{FF2B5EF4-FFF2-40B4-BE49-F238E27FC236}">
                      <a16:creationId xmlns:a16="http://schemas.microsoft.com/office/drawing/2014/main" xmlns="" id="{5A7AB7AA-8587-4078-B134-589511A53EBB}"/>
                    </a:ext>
                  </a:extLst>
                </p:cNvPr>
                <p:cNvSpPr>
                  <a:spLocks/>
                </p:cNvSpPr>
                <p:nvPr/>
              </p:nvSpPr>
              <p:spPr bwMode="auto">
                <a:xfrm>
                  <a:off x="8824913" y="569913"/>
                  <a:ext cx="17463" cy="46038"/>
                </a:xfrm>
                <a:custGeom>
                  <a:avLst/>
                  <a:gdLst>
                    <a:gd name="T0" fmla="*/ 0 w 7"/>
                    <a:gd name="T1" fmla="*/ 0 h 18"/>
                    <a:gd name="T2" fmla="*/ 0 w 7"/>
                    <a:gd name="T3" fmla="*/ 14 h 18"/>
                    <a:gd name="T4" fmla="*/ 3 w 7"/>
                    <a:gd name="T5" fmla="*/ 18 h 18"/>
                    <a:gd name="T6" fmla="*/ 7 w 7"/>
                    <a:gd name="T7" fmla="*/ 14 h 18"/>
                    <a:gd name="T8" fmla="*/ 7 w 7"/>
                    <a:gd name="T9" fmla="*/ 3 h 18"/>
                    <a:gd name="T10" fmla="*/ 5 w 7"/>
                    <a:gd name="T11" fmla="*/ 3 h 18"/>
                    <a:gd name="T12" fmla="*/ 0 w 7"/>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7" h="18">
                      <a:moveTo>
                        <a:pt x="0" y="0"/>
                      </a:moveTo>
                      <a:cubicBezTo>
                        <a:pt x="0" y="14"/>
                        <a:pt x="0" y="14"/>
                        <a:pt x="0" y="14"/>
                      </a:cubicBezTo>
                      <a:cubicBezTo>
                        <a:pt x="0" y="16"/>
                        <a:pt x="1" y="18"/>
                        <a:pt x="3" y="18"/>
                      </a:cubicBezTo>
                      <a:cubicBezTo>
                        <a:pt x="5" y="18"/>
                        <a:pt x="7" y="16"/>
                        <a:pt x="7" y="14"/>
                      </a:cubicBezTo>
                      <a:cubicBezTo>
                        <a:pt x="7" y="3"/>
                        <a:pt x="7" y="3"/>
                        <a:pt x="7" y="3"/>
                      </a:cubicBezTo>
                      <a:cubicBezTo>
                        <a:pt x="5" y="3"/>
                        <a:pt x="5" y="3"/>
                        <a:pt x="5"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46">
                  <a:extLst>
                    <a:ext uri="{FF2B5EF4-FFF2-40B4-BE49-F238E27FC236}">
                      <a16:creationId xmlns:a16="http://schemas.microsoft.com/office/drawing/2014/main" xmlns="" id="{2F04D4C4-B925-419D-BFBA-5308CB051CEC}"/>
                    </a:ext>
                  </a:extLst>
                </p:cNvPr>
                <p:cNvSpPr>
                  <a:spLocks/>
                </p:cNvSpPr>
                <p:nvPr/>
              </p:nvSpPr>
              <p:spPr bwMode="auto">
                <a:xfrm>
                  <a:off x="8850313" y="582613"/>
                  <a:ext cx="17463" cy="33338"/>
                </a:xfrm>
                <a:custGeom>
                  <a:avLst/>
                  <a:gdLst>
                    <a:gd name="T0" fmla="*/ 0 w 7"/>
                    <a:gd name="T1" fmla="*/ 9 h 13"/>
                    <a:gd name="T2" fmla="*/ 3 w 7"/>
                    <a:gd name="T3" fmla="*/ 13 h 13"/>
                    <a:gd name="T4" fmla="*/ 7 w 7"/>
                    <a:gd name="T5" fmla="*/ 9 h 13"/>
                    <a:gd name="T6" fmla="*/ 7 w 7"/>
                    <a:gd name="T7" fmla="*/ 3 h 13"/>
                    <a:gd name="T8" fmla="*/ 0 w 7"/>
                    <a:gd name="T9" fmla="*/ 0 h 13"/>
                    <a:gd name="T10" fmla="*/ 0 w 7"/>
                    <a:gd name="T11" fmla="*/ 9 h 13"/>
                  </a:gdLst>
                  <a:ahLst/>
                  <a:cxnLst>
                    <a:cxn ang="0">
                      <a:pos x="T0" y="T1"/>
                    </a:cxn>
                    <a:cxn ang="0">
                      <a:pos x="T2" y="T3"/>
                    </a:cxn>
                    <a:cxn ang="0">
                      <a:pos x="T4" y="T5"/>
                    </a:cxn>
                    <a:cxn ang="0">
                      <a:pos x="T6" y="T7"/>
                    </a:cxn>
                    <a:cxn ang="0">
                      <a:pos x="T8" y="T9"/>
                    </a:cxn>
                    <a:cxn ang="0">
                      <a:pos x="T10" y="T11"/>
                    </a:cxn>
                  </a:cxnLst>
                  <a:rect l="0" t="0" r="r" b="b"/>
                  <a:pathLst>
                    <a:path w="7" h="13">
                      <a:moveTo>
                        <a:pt x="0" y="9"/>
                      </a:moveTo>
                      <a:cubicBezTo>
                        <a:pt x="0" y="11"/>
                        <a:pt x="1" y="13"/>
                        <a:pt x="3" y="13"/>
                      </a:cubicBezTo>
                      <a:cubicBezTo>
                        <a:pt x="5" y="13"/>
                        <a:pt x="7" y="11"/>
                        <a:pt x="7" y="9"/>
                      </a:cubicBezTo>
                      <a:cubicBezTo>
                        <a:pt x="7" y="3"/>
                        <a:pt x="7" y="3"/>
                        <a:pt x="7" y="3"/>
                      </a:cubicBezTo>
                      <a:cubicBezTo>
                        <a:pt x="0" y="0"/>
                        <a:pt x="0" y="0"/>
                        <a:pt x="0" y="0"/>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4" name="组合 73">
              <a:extLst>
                <a:ext uri="{FF2B5EF4-FFF2-40B4-BE49-F238E27FC236}">
                  <a16:creationId xmlns:a16="http://schemas.microsoft.com/office/drawing/2014/main" xmlns="" id="{28A5B975-36A6-4B17-9C12-29F30A6A8DD6}"/>
                </a:ext>
              </a:extLst>
            </p:cNvPr>
            <p:cNvGrpSpPr/>
            <p:nvPr/>
          </p:nvGrpSpPr>
          <p:grpSpPr>
            <a:xfrm>
              <a:off x="2425179" y="4941168"/>
              <a:ext cx="6410237" cy="453268"/>
              <a:chOff x="3007972" y="5164084"/>
              <a:chExt cx="6410237" cy="453268"/>
            </a:xfrm>
          </p:grpSpPr>
          <p:sp>
            <p:nvSpPr>
              <p:cNvPr id="80" name="矩形 79">
                <a:extLst>
                  <a:ext uri="{FF2B5EF4-FFF2-40B4-BE49-F238E27FC236}">
                    <a16:creationId xmlns:a16="http://schemas.microsoft.com/office/drawing/2014/main" xmlns="" id="{8C43E47D-C8DF-4C23-8850-E85B05907542}"/>
                  </a:ext>
                </a:extLst>
              </p:cNvPr>
              <p:cNvSpPr/>
              <p:nvPr/>
            </p:nvSpPr>
            <p:spPr>
              <a:xfrm>
                <a:off x="3684395" y="5217242"/>
                <a:ext cx="5733814" cy="400110"/>
              </a:xfrm>
              <a:prstGeom prst="rect">
                <a:avLst/>
              </a:prstGeom>
            </p:spPr>
            <p:txBody>
              <a:bodyPr wrap="none">
                <a:spAutoFit/>
              </a:bodyPr>
              <a:lstStyle/>
              <a:p>
                <a:pPr algn="ctr"/>
                <a:r>
                  <a:rPr lang="en-US" altLang="zh-CN" sz="2000" dirty="0">
                    <a:solidFill>
                      <a:srgbClr val="34495E"/>
                    </a:solidFill>
                    <a:latin typeface="微软雅黑" panose="020B0503020204020204" pitchFamily="34" charset="-122"/>
                    <a:ea typeface="微软雅黑" panose="020B0503020204020204" pitchFamily="34" charset="-122"/>
                  </a:rPr>
                  <a:t>Confidence of investors changes dramatically</a:t>
                </a:r>
              </a:p>
            </p:txBody>
          </p:sp>
          <p:sp>
            <p:nvSpPr>
              <p:cNvPr id="81" name="Freeform 898">
                <a:extLst>
                  <a:ext uri="{FF2B5EF4-FFF2-40B4-BE49-F238E27FC236}">
                    <a16:creationId xmlns:a16="http://schemas.microsoft.com/office/drawing/2014/main" xmlns="" id="{4B1A9F7F-C74D-4A1D-81FB-28486199B9A9}"/>
                  </a:ext>
                </a:extLst>
              </p:cNvPr>
              <p:cNvSpPr>
                <a:spLocks noEditPoints="1"/>
              </p:cNvSpPr>
              <p:nvPr/>
            </p:nvSpPr>
            <p:spPr bwMode="auto">
              <a:xfrm>
                <a:off x="3007972" y="5164084"/>
                <a:ext cx="676423" cy="414686"/>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rgbClr val="34495E"/>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75" name="Freeform 190">
              <a:extLst>
                <a:ext uri="{FF2B5EF4-FFF2-40B4-BE49-F238E27FC236}">
                  <a16:creationId xmlns:a16="http://schemas.microsoft.com/office/drawing/2014/main" xmlns="" id="{1E6C65EB-8483-4C59-9BBB-11656384F85C}"/>
                </a:ext>
              </a:extLst>
            </p:cNvPr>
            <p:cNvSpPr>
              <a:spLocks/>
            </p:cNvSpPr>
            <p:nvPr/>
          </p:nvSpPr>
          <p:spPr bwMode="auto">
            <a:xfrm rot="10800000">
              <a:off x="4722370" y="3008469"/>
              <a:ext cx="417333" cy="483091"/>
            </a:xfrm>
            <a:custGeom>
              <a:avLst/>
              <a:gdLst>
                <a:gd name="T0" fmla="*/ 98 w 98"/>
                <a:gd name="T1" fmla="*/ 57 h 111"/>
                <a:gd name="T2" fmla="*/ 49 w 98"/>
                <a:gd name="T3" fmla="*/ 0 h 111"/>
                <a:gd name="T4" fmla="*/ 0 w 98"/>
                <a:gd name="T5" fmla="*/ 57 h 111"/>
                <a:gd name="T6" fmla="*/ 37 w 98"/>
                <a:gd name="T7" fmla="*/ 57 h 111"/>
                <a:gd name="T8" fmla="*/ 37 w 98"/>
                <a:gd name="T9" fmla="*/ 111 h 111"/>
                <a:gd name="T10" fmla="*/ 61 w 98"/>
                <a:gd name="T11" fmla="*/ 111 h 111"/>
                <a:gd name="T12" fmla="*/ 61 w 98"/>
                <a:gd name="T13" fmla="*/ 57 h 111"/>
                <a:gd name="T14" fmla="*/ 98 w 98"/>
                <a:gd name="T15" fmla="*/ 57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11">
                  <a:moveTo>
                    <a:pt x="98" y="57"/>
                  </a:moveTo>
                  <a:lnTo>
                    <a:pt x="49" y="0"/>
                  </a:lnTo>
                  <a:lnTo>
                    <a:pt x="0" y="57"/>
                  </a:lnTo>
                  <a:lnTo>
                    <a:pt x="37" y="57"/>
                  </a:lnTo>
                  <a:lnTo>
                    <a:pt x="37" y="111"/>
                  </a:lnTo>
                  <a:lnTo>
                    <a:pt x="61" y="111"/>
                  </a:lnTo>
                  <a:lnTo>
                    <a:pt x="61" y="57"/>
                  </a:lnTo>
                  <a:lnTo>
                    <a:pt x="98" y="57"/>
                  </a:lnTo>
                  <a:close/>
                </a:path>
              </a:pathLst>
            </a:custGeom>
            <a:solidFill>
              <a:srgbClr val="34495E"/>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90">
              <a:extLst>
                <a:ext uri="{FF2B5EF4-FFF2-40B4-BE49-F238E27FC236}">
                  <a16:creationId xmlns:a16="http://schemas.microsoft.com/office/drawing/2014/main" xmlns="" id="{6048628F-4DAC-4C0D-90BD-C30E3ED68EE9}"/>
                </a:ext>
              </a:extLst>
            </p:cNvPr>
            <p:cNvSpPr>
              <a:spLocks/>
            </p:cNvSpPr>
            <p:nvPr/>
          </p:nvSpPr>
          <p:spPr bwMode="auto">
            <a:xfrm rot="10800000">
              <a:off x="4722370" y="4255673"/>
              <a:ext cx="417333" cy="655343"/>
            </a:xfrm>
            <a:custGeom>
              <a:avLst/>
              <a:gdLst>
                <a:gd name="T0" fmla="*/ 98 w 98"/>
                <a:gd name="T1" fmla="*/ 57 h 111"/>
                <a:gd name="T2" fmla="*/ 49 w 98"/>
                <a:gd name="T3" fmla="*/ 0 h 111"/>
                <a:gd name="T4" fmla="*/ 0 w 98"/>
                <a:gd name="T5" fmla="*/ 57 h 111"/>
                <a:gd name="T6" fmla="*/ 37 w 98"/>
                <a:gd name="T7" fmla="*/ 57 h 111"/>
                <a:gd name="T8" fmla="*/ 37 w 98"/>
                <a:gd name="T9" fmla="*/ 111 h 111"/>
                <a:gd name="T10" fmla="*/ 61 w 98"/>
                <a:gd name="T11" fmla="*/ 111 h 111"/>
                <a:gd name="T12" fmla="*/ 61 w 98"/>
                <a:gd name="T13" fmla="*/ 57 h 111"/>
                <a:gd name="T14" fmla="*/ 98 w 98"/>
                <a:gd name="T15" fmla="*/ 57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11">
                  <a:moveTo>
                    <a:pt x="98" y="57"/>
                  </a:moveTo>
                  <a:lnTo>
                    <a:pt x="49" y="0"/>
                  </a:lnTo>
                  <a:lnTo>
                    <a:pt x="0" y="57"/>
                  </a:lnTo>
                  <a:lnTo>
                    <a:pt x="37" y="57"/>
                  </a:lnTo>
                  <a:lnTo>
                    <a:pt x="37" y="111"/>
                  </a:lnTo>
                  <a:lnTo>
                    <a:pt x="61" y="111"/>
                  </a:lnTo>
                  <a:lnTo>
                    <a:pt x="61" y="57"/>
                  </a:lnTo>
                  <a:lnTo>
                    <a:pt x="98" y="57"/>
                  </a:lnTo>
                  <a:close/>
                </a:path>
              </a:pathLst>
            </a:custGeom>
            <a:solidFill>
              <a:srgbClr val="34495E"/>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77" name="组合 76">
              <a:extLst>
                <a:ext uri="{FF2B5EF4-FFF2-40B4-BE49-F238E27FC236}">
                  <a16:creationId xmlns:a16="http://schemas.microsoft.com/office/drawing/2014/main" xmlns="" id="{11104F81-4B31-4176-849F-521AD7268DD1}"/>
                </a:ext>
              </a:extLst>
            </p:cNvPr>
            <p:cNvGrpSpPr/>
            <p:nvPr/>
          </p:nvGrpSpPr>
          <p:grpSpPr>
            <a:xfrm rot="5400000">
              <a:off x="7618697" y="4164040"/>
              <a:ext cx="779128" cy="764668"/>
              <a:chOff x="3005138" y="695326"/>
              <a:chExt cx="176213" cy="169862"/>
            </a:xfrm>
            <a:solidFill>
              <a:srgbClr val="FBC301"/>
            </a:solidFill>
          </p:grpSpPr>
          <p:sp>
            <p:nvSpPr>
              <p:cNvPr id="78" name="Freeform 693">
                <a:extLst>
                  <a:ext uri="{FF2B5EF4-FFF2-40B4-BE49-F238E27FC236}">
                    <a16:creationId xmlns:a16="http://schemas.microsoft.com/office/drawing/2014/main" xmlns="" id="{1DB963E6-52CE-41BB-8D3D-407DFA8FBE7D}"/>
                  </a:ext>
                </a:extLst>
              </p:cNvPr>
              <p:cNvSpPr>
                <a:spLocks/>
              </p:cNvSpPr>
              <p:nvPr/>
            </p:nvSpPr>
            <p:spPr bwMode="auto">
              <a:xfrm>
                <a:off x="3005138" y="760413"/>
                <a:ext cx="171450" cy="104775"/>
              </a:xfrm>
              <a:custGeom>
                <a:avLst/>
                <a:gdLst>
                  <a:gd name="T0" fmla="*/ 239 w 279"/>
                  <a:gd name="T1" fmla="*/ 39 h 171"/>
                  <a:gd name="T2" fmla="*/ 239 w 279"/>
                  <a:gd name="T3" fmla="*/ 81 h 171"/>
                  <a:gd name="T4" fmla="*/ 226 w 279"/>
                  <a:gd name="T5" fmla="*/ 94 h 171"/>
                  <a:gd name="T6" fmla="*/ 59 w 279"/>
                  <a:gd name="T7" fmla="*/ 94 h 171"/>
                  <a:gd name="T8" fmla="*/ 59 w 279"/>
                  <a:gd name="T9" fmla="*/ 92 h 171"/>
                  <a:gd name="T10" fmla="*/ 59 w 279"/>
                  <a:gd name="T11" fmla="*/ 52 h 171"/>
                  <a:gd name="T12" fmla="*/ 0 w 279"/>
                  <a:gd name="T13" fmla="*/ 111 h 171"/>
                  <a:gd name="T14" fmla="*/ 59 w 279"/>
                  <a:gd name="T15" fmla="*/ 171 h 171"/>
                  <a:gd name="T16" fmla="*/ 59 w 279"/>
                  <a:gd name="T17" fmla="*/ 133 h 171"/>
                  <a:gd name="T18" fmla="*/ 235 w 279"/>
                  <a:gd name="T19" fmla="*/ 133 h 171"/>
                  <a:gd name="T20" fmla="*/ 279 w 279"/>
                  <a:gd name="T21" fmla="*/ 89 h 171"/>
                  <a:gd name="T22" fmla="*/ 279 w 279"/>
                  <a:gd name="T23" fmla="*/ 0 h 171"/>
                  <a:gd name="T24" fmla="*/ 248 w 279"/>
                  <a:gd name="T25" fmla="*/ 31 h 171"/>
                  <a:gd name="T26" fmla="*/ 239 w 279"/>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71">
                    <a:moveTo>
                      <a:pt x="239" y="39"/>
                    </a:moveTo>
                    <a:cubicBezTo>
                      <a:pt x="239" y="81"/>
                      <a:pt x="239" y="81"/>
                      <a:pt x="239" y="81"/>
                    </a:cubicBezTo>
                    <a:cubicBezTo>
                      <a:pt x="239" y="88"/>
                      <a:pt x="233" y="94"/>
                      <a:pt x="226" y="94"/>
                    </a:cubicBezTo>
                    <a:cubicBezTo>
                      <a:pt x="59" y="94"/>
                      <a:pt x="59" y="94"/>
                      <a:pt x="59" y="94"/>
                    </a:cubicBezTo>
                    <a:cubicBezTo>
                      <a:pt x="59" y="92"/>
                      <a:pt x="59" y="92"/>
                      <a:pt x="59" y="92"/>
                    </a:cubicBezTo>
                    <a:cubicBezTo>
                      <a:pt x="59" y="52"/>
                      <a:pt x="59" y="52"/>
                      <a:pt x="59" y="52"/>
                    </a:cubicBezTo>
                    <a:cubicBezTo>
                      <a:pt x="0" y="111"/>
                      <a:pt x="0" y="111"/>
                      <a:pt x="0" y="111"/>
                    </a:cubicBezTo>
                    <a:cubicBezTo>
                      <a:pt x="59" y="171"/>
                      <a:pt x="59" y="171"/>
                      <a:pt x="59" y="171"/>
                    </a:cubicBezTo>
                    <a:cubicBezTo>
                      <a:pt x="59" y="133"/>
                      <a:pt x="59" y="133"/>
                      <a:pt x="59" y="133"/>
                    </a:cubicBezTo>
                    <a:cubicBezTo>
                      <a:pt x="235" y="133"/>
                      <a:pt x="235" y="133"/>
                      <a:pt x="235" y="133"/>
                    </a:cubicBezTo>
                    <a:cubicBezTo>
                      <a:pt x="264" y="133"/>
                      <a:pt x="279" y="119"/>
                      <a:pt x="279" y="89"/>
                    </a:cubicBezTo>
                    <a:cubicBezTo>
                      <a:pt x="279" y="0"/>
                      <a:pt x="279" y="0"/>
                      <a:pt x="279" y="0"/>
                    </a:cubicBezTo>
                    <a:cubicBezTo>
                      <a:pt x="248" y="31"/>
                      <a:pt x="248" y="31"/>
                      <a:pt x="248" y="31"/>
                    </a:cubicBezTo>
                    <a:lnTo>
                      <a:pt x="239"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94">
                <a:extLst>
                  <a:ext uri="{FF2B5EF4-FFF2-40B4-BE49-F238E27FC236}">
                    <a16:creationId xmlns:a16="http://schemas.microsoft.com/office/drawing/2014/main" xmlns="" id="{104BC07E-91B8-47BB-8FEB-741C651B5D6E}"/>
                  </a:ext>
                </a:extLst>
              </p:cNvPr>
              <p:cNvSpPr>
                <a:spLocks/>
              </p:cNvSpPr>
              <p:nvPr/>
            </p:nvSpPr>
            <p:spPr bwMode="auto">
              <a:xfrm>
                <a:off x="3009901" y="695326"/>
                <a:ext cx="171450" cy="104775"/>
              </a:xfrm>
              <a:custGeom>
                <a:avLst/>
                <a:gdLst>
                  <a:gd name="T0" fmla="*/ 39 w 279"/>
                  <a:gd name="T1" fmla="*/ 131 h 171"/>
                  <a:gd name="T2" fmla="*/ 39 w 279"/>
                  <a:gd name="T3" fmla="*/ 90 h 171"/>
                  <a:gd name="T4" fmla="*/ 53 w 279"/>
                  <a:gd name="T5" fmla="*/ 77 h 171"/>
                  <a:gd name="T6" fmla="*/ 220 w 279"/>
                  <a:gd name="T7" fmla="*/ 77 h 171"/>
                  <a:gd name="T8" fmla="*/ 220 w 279"/>
                  <a:gd name="T9" fmla="*/ 79 h 171"/>
                  <a:gd name="T10" fmla="*/ 220 w 279"/>
                  <a:gd name="T11" fmla="*/ 118 h 171"/>
                  <a:gd name="T12" fmla="*/ 279 w 279"/>
                  <a:gd name="T13" fmla="*/ 59 h 171"/>
                  <a:gd name="T14" fmla="*/ 220 w 279"/>
                  <a:gd name="T15" fmla="*/ 0 h 171"/>
                  <a:gd name="T16" fmla="*/ 220 w 279"/>
                  <a:gd name="T17" fmla="*/ 37 h 171"/>
                  <a:gd name="T18" fmla="*/ 44 w 279"/>
                  <a:gd name="T19" fmla="*/ 37 h 171"/>
                  <a:gd name="T20" fmla="*/ 0 w 279"/>
                  <a:gd name="T21" fmla="*/ 81 h 171"/>
                  <a:gd name="T22" fmla="*/ 0 w 279"/>
                  <a:gd name="T23" fmla="*/ 171 h 171"/>
                  <a:gd name="T24" fmla="*/ 31 w 279"/>
                  <a:gd name="T25" fmla="*/ 139 h 171"/>
                  <a:gd name="T26" fmla="*/ 39 w 279"/>
                  <a:gd name="T27" fmla="*/ 13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71">
                    <a:moveTo>
                      <a:pt x="39" y="131"/>
                    </a:moveTo>
                    <a:cubicBezTo>
                      <a:pt x="39" y="90"/>
                      <a:pt x="39" y="90"/>
                      <a:pt x="39" y="90"/>
                    </a:cubicBezTo>
                    <a:cubicBezTo>
                      <a:pt x="39" y="83"/>
                      <a:pt x="45" y="77"/>
                      <a:pt x="53" y="77"/>
                    </a:cubicBezTo>
                    <a:cubicBezTo>
                      <a:pt x="220" y="77"/>
                      <a:pt x="220" y="77"/>
                      <a:pt x="220" y="77"/>
                    </a:cubicBezTo>
                    <a:cubicBezTo>
                      <a:pt x="220" y="79"/>
                      <a:pt x="220" y="79"/>
                      <a:pt x="220" y="79"/>
                    </a:cubicBezTo>
                    <a:cubicBezTo>
                      <a:pt x="220" y="118"/>
                      <a:pt x="220" y="118"/>
                      <a:pt x="220" y="118"/>
                    </a:cubicBezTo>
                    <a:cubicBezTo>
                      <a:pt x="279" y="59"/>
                      <a:pt x="279" y="59"/>
                      <a:pt x="279" y="59"/>
                    </a:cubicBezTo>
                    <a:cubicBezTo>
                      <a:pt x="220" y="0"/>
                      <a:pt x="220" y="0"/>
                      <a:pt x="220" y="0"/>
                    </a:cubicBezTo>
                    <a:cubicBezTo>
                      <a:pt x="220" y="37"/>
                      <a:pt x="220" y="37"/>
                      <a:pt x="220" y="37"/>
                    </a:cubicBezTo>
                    <a:cubicBezTo>
                      <a:pt x="44" y="37"/>
                      <a:pt x="44" y="37"/>
                      <a:pt x="44" y="37"/>
                    </a:cubicBezTo>
                    <a:cubicBezTo>
                      <a:pt x="15" y="37"/>
                      <a:pt x="0" y="52"/>
                      <a:pt x="0" y="81"/>
                    </a:cubicBezTo>
                    <a:cubicBezTo>
                      <a:pt x="0" y="171"/>
                      <a:pt x="0" y="171"/>
                      <a:pt x="0" y="171"/>
                    </a:cubicBezTo>
                    <a:cubicBezTo>
                      <a:pt x="31" y="139"/>
                      <a:pt x="31" y="139"/>
                      <a:pt x="31" y="139"/>
                    </a:cubicBezTo>
                    <a:lnTo>
                      <a:pt x="39"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10" name="组合 109">
            <a:extLst>
              <a:ext uri="{FF2B5EF4-FFF2-40B4-BE49-F238E27FC236}">
                <a16:creationId xmlns:a16="http://schemas.microsoft.com/office/drawing/2014/main" xmlns="" id="{47057EC5-60C0-419E-BE56-DEA5010E3305}"/>
              </a:ext>
            </a:extLst>
          </p:cNvPr>
          <p:cNvGrpSpPr/>
          <p:nvPr/>
        </p:nvGrpSpPr>
        <p:grpSpPr>
          <a:xfrm>
            <a:off x="9412843" y="187549"/>
            <a:ext cx="2517392" cy="335507"/>
            <a:chOff x="9412843" y="187549"/>
            <a:chExt cx="2517392" cy="335507"/>
          </a:xfrm>
        </p:grpSpPr>
        <p:grpSp>
          <p:nvGrpSpPr>
            <p:cNvPr id="111" name="组合 110">
              <a:extLst>
                <a:ext uri="{FF2B5EF4-FFF2-40B4-BE49-F238E27FC236}">
                  <a16:creationId xmlns:a16="http://schemas.microsoft.com/office/drawing/2014/main" xmlns="" id="{D0640979-5F3F-4016-B3D7-E0F07558CA59}"/>
                </a:ext>
              </a:extLst>
            </p:cNvPr>
            <p:cNvGrpSpPr/>
            <p:nvPr/>
          </p:nvGrpSpPr>
          <p:grpSpPr>
            <a:xfrm>
              <a:off x="9412843" y="187549"/>
              <a:ext cx="2517392" cy="335507"/>
              <a:chOff x="9412843" y="187549"/>
              <a:chExt cx="2517392" cy="335507"/>
            </a:xfrm>
          </p:grpSpPr>
          <p:sp>
            <p:nvSpPr>
              <p:cNvPr id="114" name="矩形 113">
                <a:extLst>
                  <a:ext uri="{FF2B5EF4-FFF2-40B4-BE49-F238E27FC236}">
                    <a16:creationId xmlns:a16="http://schemas.microsoft.com/office/drawing/2014/main" xmlns="" id="{16B105BC-2D61-4AD3-AB21-6F46AD826BF0}"/>
                  </a:ext>
                </a:extLst>
              </p:cNvPr>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5" name="矩形 114">
                <a:extLst>
                  <a:ext uri="{FF2B5EF4-FFF2-40B4-BE49-F238E27FC236}">
                    <a16:creationId xmlns:a16="http://schemas.microsoft.com/office/drawing/2014/main" xmlns="" id="{D3C7C288-307F-48DC-A06E-CCF5BC2B4213}"/>
                  </a:ext>
                </a:extLst>
              </p:cNvPr>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12" name="文本框 9">
              <a:extLst>
                <a:ext uri="{FF2B5EF4-FFF2-40B4-BE49-F238E27FC236}">
                  <a16:creationId xmlns:a16="http://schemas.microsoft.com/office/drawing/2014/main" xmlns="" id="{4449C12B-3524-4A75-AFA8-FE31DF7D260D}"/>
                </a:ext>
              </a:extLst>
            </p:cNvPr>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One</a:t>
              </a:r>
              <a:endParaRPr lang="zh-CN" altLang="en-US" sz="1400" b="1" dirty="0">
                <a:solidFill>
                  <a:schemeClr val="bg1"/>
                </a:solidFill>
                <a:latin typeface="微软雅黑" pitchFamily="34" charset="-122"/>
                <a:ea typeface="微软雅黑" pitchFamily="34" charset="-122"/>
              </a:endParaRPr>
            </a:p>
          </p:txBody>
        </p:sp>
        <p:sp>
          <p:nvSpPr>
            <p:cNvPr id="113" name="文本框 9">
              <a:extLst>
                <a:ext uri="{FF2B5EF4-FFF2-40B4-BE49-F238E27FC236}">
                  <a16:creationId xmlns:a16="http://schemas.microsoft.com/office/drawing/2014/main" xmlns="" id="{9552653E-E2B4-4963-97A9-7F6E4A8FDB75}"/>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Introduction</a:t>
              </a:r>
              <a:endParaRPr lang="zh-CN" altLang="en-US" sz="14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9298750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42" presetClass="entr" presetSubtype="0" fill="hold" nodeType="withEffect">
                                  <p:stCondLst>
                                    <p:cond delay="25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1000"/>
                                        <p:tgtEl>
                                          <p:spTgt spid="70"/>
                                        </p:tgtEl>
                                      </p:cBhvr>
                                    </p:animEffect>
                                    <p:anim calcmode="lin" valueType="num">
                                      <p:cBhvr>
                                        <p:cTn id="26" dur="1000" fill="hold"/>
                                        <p:tgtEl>
                                          <p:spTgt spid="70"/>
                                        </p:tgtEl>
                                        <p:attrNameLst>
                                          <p:attrName>ppt_x</p:attrName>
                                        </p:attrNameLst>
                                      </p:cBhvr>
                                      <p:tavLst>
                                        <p:tav tm="0">
                                          <p:val>
                                            <p:strVal val="#ppt_x"/>
                                          </p:val>
                                        </p:tav>
                                        <p:tav tm="100000">
                                          <p:val>
                                            <p:strVal val="#ppt_x"/>
                                          </p:val>
                                        </p:tav>
                                      </p:tavLst>
                                    </p:anim>
                                    <p:anim calcmode="lin" valueType="num">
                                      <p:cBhvr>
                                        <p:cTn id="27"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219">
            <a:extLst>
              <a:ext uri="{FF2B5EF4-FFF2-40B4-BE49-F238E27FC236}">
                <a16:creationId xmlns:a16="http://schemas.microsoft.com/office/drawing/2014/main" xmlns="" id="{CECC4262-C858-431E-AB4B-8235726824C7}"/>
              </a:ext>
            </a:extLst>
          </p:cNvPr>
          <p:cNvSpPr>
            <a:spLocks noEditPoints="1"/>
          </p:cNvSpPr>
          <p:nvPr/>
        </p:nvSpPr>
        <p:spPr bwMode="auto">
          <a:xfrm>
            <a:off x="381899" y="174316"/>
            <a:ext cx="223260" cy="311524"/>
          </a:xfrm>
          <a:custGeom>
            <a:avLst/>
            <a:gdLst>
              <a:gd name="T0" fmla="*/ 205 w 211"/>
              <a:gd name="T1" fmla="*/ 64 h 295"/>
              <a:gd name="T2" fmla="*/ 61 w 211"/>
              <a:gd name="T3" fmla="*/ 11 h 295"/>
              <a:gd name="T4" fmla="*/ 11 w 211"/>
              <a:gd name="T5" fmla="*/ 19 h 295"/>
              <a:gd name="T6" fmla="*/ 0 w 211"/>
              <a:gd name="T7" fmla="*/ 45 h 295"/>
              <a:gd name="T8" fmla="*/ 1 w 211"/>
              <a:gd name="T9" fmla="*/ 50 h 295"/>
              <a:gd name="T10" fmla="*/ 1 w 211"/>
              <a:gd name="T11" fmla="*/ 228 h 295"/>
              <a:gd name="T12" fmla="*/ 7 w 211"/>
              <a:gd name="T13" fmla="*/ 237 h 295"/>
              <a:gd name="T14" fmla="*/ 153 w 211"/>
              <a:gd name="T15" fmla="*/ 295 h 295"/>
              <a:gd name="T16" fmla="*/ 157 w 211"/>
              <a:gd name="T17" fmla="*/ 295 h 295"/>
              <a:gd name="T18" fmla="*/ 162 w 211"/>
              <a:gd name="T19" fmla="*/ 294 h 295"/>
              <a:gd name="T20" fmla="*/ 166 w 211"/>
              <a:gd name="T21" fmla="*/ 286 h 295"/>
              <a:gd name="T22" fmla="*/ 166 w 211"/>
              <a:gd name="T23" fmla="*/ 276 h 295"/>
              <a:gd name="T24" fmla="*/ 193 w 211"/>
              <a:gd name="T25" fmla="*/ 251 h 295"/>
              <a:gd name="T26" fmla="*/ 201 w 211"/>
              <a:gd name="T27" fmla="*/ 256 h 295"/>
              <a:gd name="T28" fmla="*/ 211 w 211"/>
              <a:gd name="T29" fmla="*/ 246 h 295"/>
              <a:gd name="T30" fmla="*/ 211 w 211"/>
              <a:gd name="T31" fmla="*/ 73 h 295"/>
              <a:gd name="T32" fmla="*/ 205 w 211"/>
              <a:gd name="T33" fmla="*/ 64 h 295"/>
              <a:gd name="T34" fmla="*/ 21 w 211"/>
              <a:gd name="T35" fmla="*/ 49 h 295"/>
              <a:gd name="T36" fmla="*/ 19 w 211"/>
              <a:gd name="T37" fmla="*/ 44 h 295"/>
              <a:gd name="T38" fmla="*/ 24 w 211"/>
              <a:gd name="T39" fmla="*/ 33 h 295"/>
              <a:gd name="T40" fmla="*/ 54 w 211"/>
              <a:gd name="T41" fmla="*/ 28 h 295"/>
              <a:gd name="T42" fmla="*/ 55 w 211"/>
              <a:gd name="T43" fmla="*/ 29 h 295"/>
              <a:gd name="T44" fmla="*/ 190 w 211"/>
              <a:gd name="T45" fmla="*/ 79 h 295"/>
              <a:gd name="T46" fmla="*/ 161 w 211"/>
              <a:gd name="T47" fmla="*/ 106 h 295"/>
              <a:gd name="T48" fmla="*/ 160 w 211"/>
              <a:gd name="T49" fmla="*/ 106 h 295"/>
              <a:gd name="T50" fmla="*/ 21 w 211"/>
              <a:gd name="T51" fmla="*/ 49 h 295"/>
              <a:gd name="T52" fmla="*/ 166 w 211"/>
              <a:gd name="T53" fmla="*/ 111 h 295"/>
              <a:gd name="T54" fmla="*/ 192 w 211"/>
              <a:gd name="T55" fmla="*/ 86 h 295"/>
              <a:gd name="T56" fmla="*/ 192 w 211"/>
              <a:gd name="T57" fmla="*/ 244 h 295"/>
              <a:gd name="T58" fmla="*/ 166 w 211"/>
              <a:gd name="T59" fmla="*/ 268 h 295"/>
              <a:gd name="T60" fmla="*/ 166 w 211"/>
              <a:gd name="T61" fmla="*/ 115 h 295"/>
              <a:gd name="T62" fmla="*/ 166 w 211"/>
              <a:gd name="T63" fmla="*/ 11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1" h="295">
                <a:moveTo>
                  <a:pt x="205" y="64"/>
                </a:moveTo>
                <a:cubicBezTo>
                  <a:pt x="61" y="11"/>
                  <a:pt x="61" y="11"/>
                  <a:pt x="61" y="11"/>
                </a:cubicBezTo>
                <a:cubicBezTo>
                  <a:pt x="58" y="10"/>
                  <a:pt x="32" y="0"/>
                  <a:pt x="11" y="19"/>
                </a:cubicBezTo>
                <a:cubicBezTo>
                  <a:pt x="4" y="26"/>
                  <a:pt x="0" y="35"/>
                  <a:pt x="0" y="45"/>
                </a:cubicBezTo>
                <a:cubicBezTo>
                  <a:pt x="0" y="47"/>
                  <a:pt x="1" y="48"/>
                  <a:pt x="1" y="50"/>
                </a:cubicBezTo>
                <a:cubicBezTo>
                  <a:pt x="1" y="228"/>
                  <a:pt x="1" y="228"/>
                  <a:pt x="1" y="228"/>
                </a:cubicBezTo>
                <a:cubicBezTo>
                  <a:pt x="1" y="232"/>
                  <a:pt x="3" y="236"/>
                  <a:pt x="7" y="237"/>
                </a:cubicBezTo>
                <a:cubicBezTo>
                  <a:pt x="153" y="295"/>
                  <a:pt x="153" y="295"/>
                  <a:pt x="153" y="295"/>
                </a:cubicBezTo>
                <a:cubicBezTo>
                  <a:pt x="154" y="295"/>
                  <a:pt x="156" y="295"/>
                  <a:pt x="157" y="295"/>
                </a:cubicBezTo>
                <a:cubicBezTo>
                  <a:pt x="159" y="295"/>
                  <a:pt x="161" y="295"/>
                  <a:pt x="162" y="294"/>
                </a:cubicBezTo>
                <a:cubicBezTo>
                  <a:pt x="165" y="292"/>
                  <a:pt x="166" y="289"/>
                  <a:pt x="166" y="286"/>
                </a:cubicBezTo>
                <a:cubicBezTo>
                  <a:pt x="166" y="276"/>
                  <a:pt x="166" y="276"/>
                  <a:pt x="166" y="276"/>
                </a:cubicBezTo>
                <a:cubicBezTo>
                  <a:pt x="193" y="251"/>
                  <a:pt x="193" y="251"/>
                  <a:pt x="193" y="251"/>
                </a:cubicBezTo>
                <a:cubicBezTo>
                  <a:pt x="195" y="254"/>
                  <a:pt x="198" y="256"/>
                  <a:pt x="201" y="256"/>
                </a:cubicBezTo>
                <a:cubicBezTo>
                  <a:pt x="207" y="256"/>
                  <a:pt x="211" y="251"/>
                  <a:pt x="211" y="246"/>
                </a:cubicBezTo>
                <a:cubicBezTo>
                  <a:pt x="211" y="73"/>
                  <a:pt x="211" y="73"/>
                  <a:pt x="211" y="73"/>
                </a:cubicBezTo>
                <a:cubicBezTo>
                  <a:pt x="211" y="69"/>
                  <a:pt x="208" y="66"/>
                  <a:pt x="205" y="64"/>
                </a:cubicBezTo>
                <a:close/>
                <a:moveTo>
                  <a:pt x="21" y="49"/>
                </a:moveTo>
                <a:cubicBezTo>
                  <a:pt x="20" y="48"/>
                  <a:pt x="19" y="46"/>
                  <a:pt x="19" y="44"/>
                </a:cubicBezTo>
                <a:cubicBezTo>
                  <a:pt x="19" y="40"/>
                  <a:pt x="21" y="36"/>
                  <a:pt x="24" y="33"/>
                </a:cubicBezTo>
                <a:cubicBezTo>
                  <a:pt x="36" y="22"/>
                  <a:pt x="54" y="28"/>
                  <a:pt x="54" y="28"/>
                </a:cubicBezTo>
                <a:cubicBezTo>
                  <a:pt x="54" y="28"/>
                  <a:pt x="54" y="29"/>
                  <a:pt x="55" y="29"/>
                </a:cubicBezTo>
                <a:cubicBezTo>
                  <a:pt x="190" y="79"/>
                  <a:pt x="190" y="79"/>
                  <a:pt x="190" y="79"/>
                </a:cubicBezTo>
                <a:cubicBezTo>
                  <a:pt x="161" y="106"/>
                  <a:pt x="161" y="106"/>
                  <a:pt x="161" y="106"/>
                </a:cubicBezTo>
                <a:cubicBezTo>
                  <a:pt x="161" y="106"/>
                  <a:pt x="161" y="106"/>
                  <a:pt x="160" y="106"/>
                </a:cubicBezTo>
                <a:lnTo>
                  <a:pt x="21" y="49"/>
                </a:lnTo>
                <a:close/>
                <a:moveTo>
                  <a:pt x="166" y="111"/>
                </a:moveTo>
                <a:cubicBezTo>
                  <a:pt x="192" y="86"/>
                  <a:pt x="192" y="86"/>
                  <a:pt x="192" y="86"/>
                </a:cubicBezTo>
                <a:cubicBezTo>
                  <a:pt x="192" y="244"/>
                  <a:pt x="192" y="244"/>
                  <a:pt x="192" y="244"/>
                </a:cubicBezTo>
                <a:cubicBezTo>
                  <a:pt x="166" y="268"/>
                  <a:pt x="166" y="268"/>
                  <a:pt x="166" y="268"/>
                </a:cubicBezTo>
                <a:cubicBezTo>
                  <a:pt x="166" y="115"/>
                  <a:pt x="166" y="115"/>
                  <a:pt x="166" y="115"/>
                </a:cubicBezTo>
                <a:cubicBezTo>
                  <a:pt x="166" y="114"/>
                  <a:pt x="166" y="112"/>
                  <a:pt x="166" y="11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xmlns="" id="{D4B03DC3-7559-4751-BAE8-BA1C2B160AE3}"/>
              </a:ext>
            </a:extLst>
          </p:cNvPr>
          <p:cNvGrpSpPr/>
          <p:nvPr/>
        </p:nvGrpSpPr>
        <p:grpSpPr>
          <a:xfrm>
            <a:off x="9412842" y="187549"/>
            <a:ext cx="2517393" cy="335507"/>
            <a:chOff x="9412842" y="187549"/>
            <a:chExt cx="2517393" cy="335507"/>
          </a:xfrm>
        </p:grpSpPr>
        <p:grpSp>
          <p:nvGrpSpPr>
            <p:cNvPr id="42" name="组合 41">
              <a:extLst>
                <a:ext uri="{FF2B5EF4-FFF2-40B4-BE49-F238E27FC236}">
                  <a16:creationId xmlns:a16="http://schemas.microsoft.com/office/drawing/2014/main" xmlns="" id="{F25A136A-A9B5-4C2A-8F97-0872BB5B1D30}"/>
                </a:ext>
              </a:extLst>
            </p:cNvPr>
            <p:cNvGrpSpPr/>
            <p:nvPr/>
          </p:nvGrpSpPr>
          <p:grpSpPr>
            <a:xfrm>
              <a:off x="9412843" y="187549"/>
              <a:ext cx="2517392" cy="335507"/>
              <a:chOff x="9412843" y="187549"/>
              <a:chExt cx="2517392" cy="335507"/>
            </a:xfrm>
          </p:grpSpPr>
          <p:sp>
            <p:nvSpPr>
              <p:cNvPr id="46" name="矩形 45">
                <a:extLst>
                  <a:ext uri="{FF2B5EF4-FFF2-40B4-BE49-F238E27FC236}">
                    <a16:creationId xmlns:a16="http://schemas.microsoft.com/office/drawing/2014/main" xmlns="" id="{1626B085-0E58-46A8-8B90-3A1B914B0661}"/>
                  </a:ext>
                </a:extLst>
              </p:cNvPr>
              <p:cNvSpPr/>
              <p:nvPr/>
            </p:nvSpPr>
            <p:spPr>
              <a:xfrm>
                <a:off x="9412843" y="187549"/>
                <a:ext cx="1044624"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矩形 46">
                <a:extLst>
                  <a:ext uri="{FF2B5EF4-FFF2-40B4-BE49-F238E27FC236}">
                    <a16:creationId xmlns:a16="http://schemas.microsoft.com/office/drawing/2014/main" xmlns="" id="{6495F854-DD09-43D1-BFED-04199C77E591}"/>
                  </a:ext>
                </a:extLst>
              </p:cNvPr>
              <p:cNvSpPr/>
              <p:nvPr/>
            </p:nvSpPr>
            <p:spPr>
              <a:xfrm>
                <a:off x="10457467" y="187549"/>
                <a:ext cx="1472768"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3" name="文本框 9">
              <a:extLst>
                <a:ext uri="{FF2B5EF4-FFF2-40B4-BE49-F238E27FC236}">
                  <a16:creationId xmlns:a16="http://schemas.microsoft.com/office/drawing/2014/main" xmlns="" id="{56B28B18-F2A0-455E-A901-5A67E7B9D4CD}"/>
                </a:ext>
              </a:extLst>
            </p:cNvPr>
            <p:cNvSpPr txBox="1"/>
            <p:nvPr/>
          </p:nvSpPr>
          <p:spPr>
            <a:xfrm>
              <a:off x="9412842" y="232493"/>
              <a:ext cx="1044625"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Five</a:t>
              </a:r>
              <a:endParaRPr lang="zh-CN" altLang="en-US" sz="1400" b="1" dirty="0">
                <a:solidFill>
                  <a:schemeClr val="bg1"/>
                </a:solidFill>
                <a:latin typeface="微软雅黑" pitchFamily="34" charset="-122"/>
                <a:ea typeface="微软雅黑" pitchFamily="34" charset="-122"/>
              </a:endParaRPr>
            </a:p>
          </p:txBody>
        </p:sp>
        <p:sp>
          <p:nvSpPr>
            <p:cNvPr id="44" name="文本框 9">
              <a:extLst>
                <a:ext uri="{FF2B5EF4-FFF2-40B4-BE49-F238E27FC236}">
                  <a16:creationId xmlns:a16="http://schemas.microsoft.com/office/drawing/2014/main" xmlns="" id="{BC55320C-E3F7-422A-954D-E0B9F82015D6}"/>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References</a:t>
              </a:r>
              <a:endParaRPr lang="zh-CN" altLang="en-US" sz="1400" b="1" dirty="0">
                <a:solidFill>
                  <a:schemeClr val="bg1"/>
                </a:solidFill>
                <a:latin typeface="微软雅黑" pitchFamily="34" charset="-122"/>
                <a:ea typeface="微软雅黑" pitchFamily="34" charset="-122"/>
              </a:endParaRPr>
            </a:p>
          </p:txBody>
        </p:sp>
      </p:grpSp>
      <p:sp>
        <p:nvSpPr>
          <p:cNvPr id="3" name="文本框 2">
            <a:extLst>
              <a:ext uri="{FF2B5EF4-FFF2-40B4-BE49-F238E27FC236}">
                <a16:creationId xmlns:a16="http://schemas.microsoft.com/office/drawing/2014/main" xmlns="" id="{97BF4DCA-36A2-4380-B06E-6C330877D2F7}"/>
              </a:ext>
            </a:extLst>
          </p:cNvPr>
          <p:cNvSpPr txBox="1"/>
          <p:nvPr/>
        </p:nvSpPr>
        <p:spPr>
          <a:xfrm>
            <a:off x="381898" y="655086"/>
            <a:ext cx="11571379" cy="6086282"/>
          </a:xfrm>
          <a:prstGeom prst="rect">
            <a:avLst/>
          </a:prstGeom>
          <a:noFill/>
        </p:spPr>
        <p:txBody>
          <a:bodyPr wrap="square" rtlCol="0">
            <a:spAutoFit/>
          </a:bodyPr>
          <a:lstStyle/>
          <a:p>
            <a:pPr>
              <a:lnSpc>
                <a:spcPct val="120000"/>
              </a:lnSpc>
            </a:pPr>
            <a:r>
              <a:rPr lang="en-US" altLang="zh-CN" sz="1050" dirty="0">
                <a:latin typeface="Times New Roman" panose="02020603050405020304" pitchFamily="18" charset="0"/>
                <a:cs typeface="Times New Roman" panose="02020603050405020304" pitchFamily="18" charset="0"/>
              </a:rPr>
              <a:t>Abeysinghe, T. (2001). Estimation of direct and indirect impact of oil price on growth. </a:t>
            </a:r>
            <a:r>
              <a:rPr lang="en-US" altLang="zh-CN" sz="1050" i="1" dirty="0">
                <a:latin typeface="Times New Roman" panose="02020603050405020304" pitchFamily="18" charset="0"/>
                <a:cs typeface="Times New Roman" panose="02020603050405020304" pitchFamily="18" charset="0"/>
              </a:rPr>
              <a:t>Economics Letters</a:t>
            </a:r>
            <a:r>
              <a:rPr lang="en-US" altLang="zh-CN" sz="1050" dirty="0">
                <a:latin typeface="Times New Roman" panose="02020603050405020304" pitchFamily="18" charset="0"/>
                <a:cs typeface="Times New Roman" panose="02020603050405020304" pitchFamily="18" charset="0"/>
              </a:rPr>
              <a:t>, pp. 147-153. </a:t>
            </a:r>
          </a:p>
          <a:p>
            <a:pPr>
              <a:lnSpc>
                <a:spcPct val="120000"/>
              </a:lnSpc>
            </a:pPr>
            <a:r>
              <a:rPr lang="en-US" altLang="zh-CN" sz="1050" dirty="0" err="1">
                <a:latin typeface="Times New Roman" panose="02020603050405020304" pitchFamily="18" charset="0"/>
                <a:cs typeface="Times New Roman" panose="02020603050405020304" pitchFamily="18" charset="0"/>
              </a:rPr>
              <a:t>Balcilar</a:t>
            </a:r>
            <a:r>
              <a:rPr lang="en-US" altLang="zh-CN" sz="1050" dirty="0">
                <a:latin typeface="Times New Roman" panose="02020603050405020304" pitchFamily="18" charset="0"/>
                <a:cs typeface="Times New Roman" panose="02020603050405020304" pitchFamily="18" charset="0"/>
              </a:rPr>
              <a:t>, M., </a:t>
            </a:r>
            <a:r>
              <a:rPr lang="en-US" altLang="zh-CN" sz="1050" dirty="0" err="1">
                <a:latin typeface="Times New Roman" panose="02020603050405020304" pitchFamily="18" charset="0"/>
                <a:cs typeface="Times New Roman" panose="02020603050405020304" pitchFamily="18" charset="0"/>
              </a:rPr>
              <a:t>Uwlingiye</a:t>
            </a:r>
            <a:r>
              <a:rPr lang="en-US" altLang="zh-CN" sz="1050" dirty="0">
                <a:latin typeface="Times New Roman" panose="02020603050405020304" pitchFamily="18" charset="0"/>
                <a:cs typeface="Times New Roman" panose="02020603050405020304" pitchFamily="18" charset="0"/>
              </a:rPr>
              <a:t>, J., &amp; Gupta, R. (2017, 1). Dynamic relationship between oil price and inflations in South Africa. </a:t>
            </a:r>
            <a:r>
              <a:rPr lang="en-US" altLang="zh-CN" sz="1050" i="1" dirty="0">
                <a:latin typeface="Times New Roman" panose="02020603050405020304" pitchFamily="18" charset="0"/>
                <a:cs typeface="Times New Roman" panose="02020603050405020304" pitchFamily="18" charset="0"/>
              </a:rPr>
              <a:t>The Journal of Developing Areas</a:t>
            </a:r>
            <a:r>
              <a:rPr lang="en-US" altLang="zh-CN" sz="1050" dirty="0">
                <a:latin typeface="Times New Roman" panose="02020603050405020304" pitchFamily="18" charset="0"/>
                <a:cs typeface="Times New Roman" panose="02020603050405020304" pitchFamily="18" charset="0"/>
              </a:rPr>
              <a:t>, pp. 73-93. </a:t>
            </a:r>
          </a:p>
          <a:p>
            <a:pPr>
              <a:lnSpc>
                <a:spcPct val="120000"/>
              </a:lnSpc>
            </a:pPr>
            <a:r>
              <a:rPr lang="en-US" altLang="zh-CN" sz="1050" dirty="0">
                <a:latin typeface="Times New Roman" panose="02020603050405020304" pitchFamily="18" charset="0"/>
                <a:cs typeface="Times New Roman" panose="02020603050405020304" pitchFamily="18" charset="0"/>
              </a:rPr>
              <a:t>Baumeister, C., &amp; Kilian, L. (2016, 9). Low oil prices and the U.S. economy: Is this time different? </a:t>
            </a:r>
            <a:r>
              <a:rPr lang="en-US" altLang="zh-CN" sz="1050" i="1" dirty="0">
                <a:latin typeface="Times New Roman" panose="02020603050405020304" pitchFamily="18" charset="0"/>
                <a:cs typeface="Times New Roman" panose="02020603050405020304" pitchFamily="18" charset="0"/>
              </a:rPr>
              <a:t>Brookings Papers on Economic Activity</a:t>
            </a:r>
            <a:r>
              <a:rPr lang="en-US" altLang="zh-CN" sz="1050" dirty="0">
                <a:latin typeface="Times New Roman" panose="02020603050405020304" pitchFamily="18" charset="0"/>
                <a:cs typeface="Times New Roman" panose="02020603050405020304" pitchFamily="18" charset="0"/>
              </a:rPr>
              <a:t>, pp. 287-357. </a:t>
            </a:r>
          </a:p>
          <a:p>
            <a:pPr>
              <a:lnSpc>
                <a:spcPct val="120000"/>
              </a:lnSpc>
            </a:pPr>
            <a:r>
              <a:rPr lang="en-US" altLang="zh-CN" sz="1050" dirty="0" err="1">
                <a:latin typeface="Times New Roman" panose="02020603050405020304" pitchFamily="18" charset="0"/>
                <a:cs typeface="Times New Roman" panose="02020603050405020304" pitchFamily="18" charset="0"/>
              </a:rPr>
              <a:t>Brune</a:t>
            </a:r>
            <a:r>
              <a:rPr lang="en-US" altLang="zh-CN" sz="1050" dirty="0">
                <a:latin typeface="Times New Roman" panose="02020603050405020304" pitchFamily="18" charset="0"/>
                <a:cs typeface="Times New Roman" panose="02020603050405020304" pitchFamily="18" charset="0"/>
              </a:rPr>
              <a:t>, N. E. (2015, 11). The impact of the U.S. shale boom in Africa. </a:t>
            </a:r>
            <a:r>
              <a:rPr lang="en-US" altLang="zh-CN" sz="1050" i="1" dirty="0">
                <a:latin typeface="Times New Roman" panose="02020603050405020304" pitchFamily="18" charset="0"/>
                <a:cs typeface="Times New Roman" panose="02020603050405020304" pitchFamily="18" charset="0"/>
              </a:rPr>
              <a:t>Journal of International Affairs</a:t>
            </a:r>
            <a:r>
              <a:rPr lang="en-US" altLang="zh-CN" sz="1050" dirty="0">
                <a:latin typeface="Times New Roman" panose="02020603050405020304" pitchFamily="18" charset="0"/>
                <a:cs typeface="Times New Roman" panose="02020603050405020304" pitchFamily="18" charset="0"/>
              </a:rPr>
              <a:t>, pp. 101-120. </a:t>
            </a:r>
          </a:p>
          <a:p>
            <a:pPr>
              <a:lnSpc>
                <a:spcPct val="120000"/>
              </a:lnSpc>
            </a:pPr>
            <a:r>
              <a:rPr lang="en-US" altLang="zh-CN" sz="1050" dirty="0">
                <a:latin typeface="Times New Roman" panose="02020603050405020304" pitchFamily="18" charset="0"/>
                <a:cs typeface="Times New Roman" panose="02020603050405020304" pitchFamily="18" charset="0"/>
              </a:rPr>
              <a:t>Du, L., He, Y., &amp; Wei, C. (2010, 4 13). The relationship between oil price shocks and China's macro-economy: An empirical analysis. </a:t>
            </a:r>
            <a:r>
              <a:rPr lang="en-US" altLang="zh-CN" sz="1050" i="1" dirty="0">
                <a:latin typeface="Times New Roman" panose="02020603050405020304" pitchFamily="18" charset="0"/>
                <a:cs typeface="Times New Roman" panose="02020603050405020304" pitchFamily="18" charset="0"/>
              </a:rPr>
              <a:t>Energy Policy</a:t>
            </a:r>
            <a:r>
              <a:rPr lang="en-US" altLang="zh-CN" sz="1050" dirty="0">
                <a:latin typeface="Times New Roman" panose="02020603050405020304" pitchFamily="18" charset="0"/>
                <a:cs typeface="Times New Roman" panose="02020603050405020304" pitchFamily="18" charset="0"/>
              </a:rPr>
              <a:t>, pp. 4142-4151. </a:t>
            </a:r>
          </a:p>
          <a:p>
            <a:pPr>
              <a:lnSpc>
                <a:spcPct val="120000"/>
              </a:lnSpc>
            </a:pPr>
            <a:r>
              <a:rPr lang="en-US" altLang="zh-CN" sz="1050" dirty="0">
                <a:latin typeface="Times New Roman" panose="02020603050405020304" pitchFamily="18" charset="0"/>
                <a:cs typeface="Times New Roman" panose="02020603050405020304" pitchFamily="18" charset="0"/>
              </a:rPr>
              <a:t>Hamilton, J. D. (2000, 6). What is an oil shock. </a:t>
            </a:r>
            <a:r>
              <a:rPr lang="en-US" altLang="zh-CN" sz="1050" i="1" dirty="0">
                <a:latin typeface="Times New Roman" panose="02020603050405020304" pitchFamily="18" charset="0"/>
                <a:cs typeface="Times New Roman" panose="02020603050405020304" pitchFamily="18" charset="0"/>
              </a:rPr>
              <a:t>NBER Working Paper</a:t>
            </a:r>
            <a:r>
              <a:rPr lang="en-US" altLang="zh-CN" sz="1050" dirty="0">
                <a:latin typeface="Times New Roman" panose="02020603050405020304" pitchFamily="18" charset="0"/>
                <a:cs typeface="Times New Roman" panose="02020603050405020304" pitchFamily="18" charset="0"/>
              </a:rPr>
              <a:t>, p. E3. </a:t>
            </a:r>
          </a:p>
          <a:p>
            <a:pPr>
              <a:lnSpc>
                <a:spcPct val="120000"/>
              </a:lnSpc>
            </a:pPr>
            <a:r>
              <a:rPr lang="en-US" altLang="zh-CN" sz="1050" dirty="0">
                <a:latin typeface="Times New Roman" panose="02020603050405020304" pitchFamily="18" charset="0"/>
                <a:cs typeface="Times New Roman" panose="02020603050405020304" pitchFamily="18" charset="0"/>
              </a:rPr>
              <a:t>Hong, L., Zhou, N., Fridley, D., &amp; </a:t>
            </a:r>
            <a:r>
              <a:rPr lang="en-US" altLang="zh-CN" sz="1050" dirty="0" err="1">
                <a:latin typeface="Times New Roman" panose="02020603050405020304" pitchFamily="18" charset="0"/>
                <a:cs typeface="Times New Roman" panose="02020603050405020304" pitchFamily="18" charset="0"/>
              </a:rPr>
              <a:t>Raczko</a:t>
            </a:r>
            <a:r>
              <a:rPr lang="en-US" altLang="zh-CN" sz="1050" dirty="0">
                <a:latin typeface="Times New Roman" panose="02020603050405020304" pitchFamily="18" charset="0"/>
                <a:cs typeface="Times New Roman" panose="02020603050405020304" pitchFamily="18" charset="0"/>
              </a:rPr>
              <a:t>, C. (2013, 11 15). Assessment of China's renewable energy contribution during the 12th Five Year Plan. </a:t>
            </a:r>
            <a:r>
              <a:rPr lang="en-US" altLang="zh-CN" sz="1050" i="1" dirty="0">
                <a:latin typeface="Times New Roman" panose="02020603050405020304" pitchFamily="18" charset="0"/>
                <a:cs typeface="Times New Roman" panose="02020603050405020304" pitchFamily="18" charset="0"/>
              </a:rPr>
              <a:t>Energy Policy</a:t>
            </a:r>
            <a:r>
              <a:rPr lang="en-US" altLang="zh-CN" sz="1050" dirty="0">
                <a:latin typeface="Times New Roman" panose="02020603050405020304" pitchFamily="18" charset="0"/>
                <a:cs typeface="Times New Roman" panose="02020603050405020304" pitchFamily="18" charset="0"/>
              </a:rPr>
              <a:t>, pp. 1533-1543. </a:t>
            </a:r>
          </a:p>
          <a:p>
            <a:pPr>
              <a:lnSpc>
                <a:spcPct val="120000"/>
              </a:lnSpc>
            </a:pPr>
            <a:r>
              <a:rPr lang="en-US" altLang="zh-CN" sz="1050" dirty="0">
                <a:latin typeface="Times New Roman" panose="02020603050405020304" pitchFamily="18" charset="0"/>
                <a:cs typeface="Times New Roman" panose="02020603050405020304" pitchFamily="18" charset="0"/>
              </a:rPr>
              <a:t>Huang, H. (2017, 8 1). International </a:t>
            </a:r>
            <a:r>
              <a:rPr lang="en-US" altLang="zh-CN" sz="1050" dirty="0" err="1">
                <a:latin typeface="Times New Roman" panose="02020603050405020304" pitchFamily="18" charset="0"/>
                <a:cs typeface="Times New Roman" panose="02020603050405020304" pitchFamily="18" charset="0"/>
              </a:rPr>
              <a:t>curde</a:t>
            </a:r>
            <a:r>
              <a:rPr lang="en-US" altLang="zh-CN" sz="1050" dirty="0">
                <a:latin typeface="Times New Roman" panose="02020603050405020304" pitchFamily="18" charset="0"/>
                <a:cs typeface="Times New Roman" panose="02020603050405020304" pitchFamily="18" charset="0"/>
              </a:rPr>
              <a:t> oil are fluctuating and declining. </a:t>
            </a:r>
            <a:r>
              <a:rPr lang="en-US" altLang="zh-CN" sz="1050" i="1" dirty="0">
                <a:latin typeface="Times New Roman" panose="02020603050405020304" pitchFamily="18" charset="0"/>
                <a:cs typeface="Times New Roman" panose="02020603050405020304" pitchFamily="18" charset="0"/>
              </a:rPr>
              <a:t>Economic Daily</a:t>
            </a:r>
            <a:r>
              <a:rPr lang="en-US" altLang="zh-CN" sz="1050" dirty="0">
                <a:latin typeface="Times New Roman" panose="02020603050405020304" pitchFamily="18" charset="0"/>
                <a:cs typeface="Times New Roman" panose="02020603050405020304" pitchFamily="18" charset="0"/>
              </a:rPr>
              <a:t>, p. 12. </a:t>
            </a:r>
          </a:p>
          <a:p>
            <a:pPr>
              <a:lnSpc>
                <a:spcPct val="120000"/>
              </a:lnSpc>
            </a:pPr>
            <a:r>
              <a:rPr lang="en-US" altLang="zh-CN" sz="1050" dirty="0" err="1">
                <a:latin typeface="Times New Roman" panose="02020603050405020304" pitchFamily="18" charset="0"/>
                <a:cs typeface="Times New Roman" panose="02020603050405020304" pitchFamily="18" charset="0"/>
              </a:rPr>
              <a:t>Jbir</a:t>
            </a:r>
            <a:r>
              <a:rPr lang="en-US" altLang="zh-CN" sz="1050" dirty="0">
                <a:latin typeface="Times New Roman" panose="02020603050405020304" pitchFamily="18" charset="0"/>
                <a:cs typeface="Times New Roman" panose="02020603050405020304" pitchFamily="18" charset="0"/>
              </a:rPr>
              <a:t>, R., &amp; </a:t>
            </a:r>
            <a:r>
              <a:rPr lang="en-US" altLang="zh-CN" sz="1050" dirty="0" err="1">
                <a:latin typeface="Times New Roman" panose="02020603050405020304" pitchFamily="18" charset="0"/>
                <a:cs typeface="Times New Roman" panose="02020603050405020304" pitchFamily="18" charset="0"/>
              </a:rPr>
              <a:t>Zouari-Ghorbel</a:t>
            </a:r>
            <a:r>
              <a:rPr lang="en-US" altLang="zh-CN" sz="1050" dirty="0">
                <a:latin typeface="Times New Roman" panose="02020603050405020304" pitchFamily="18" charset="0"/>
                <a:cs typeface="Times New Roman" panose="02020603050405020304" pitchFamily="18" charset="0"/>
              </a:rPr>
              <a:t>, S. (2008, 12 24). Recent oil price </a:t>
            </a:r>
            <a:r>
              <a:rPr lang="en-US" altLang="zh-CN" sz="1050" dirty="0" err="1">
                <a:latin typeface="Times New Roman" panose="02020603050405020304" pitchFamily="18" charset="0"/>
                <a:cs typeface="Times New Roman" panose="02020603050405020304" pitchFamily="18" charset="0"/>
              </a:rPr>
              <a:t>shck</a:t>
            </a:r>
            <a:r>
              <a:rPr lang="en-US" altLang="zh-CN" sz="1050" dirty="0">
                <a:latin typeface="Times New Roman" panose="02020603050405020304" pitchFamily="18" charset="0"/>
                <a:cs typeface="Times New Roman" panose="02020603050405020304" pitchFamily="18" charset="0"/>
              </a:rPr>
              <a:t> and Tunisian economy. </a:t>
            </a:r>
            <a:r>
              <a:rPr lang="en-US" altLang="zh-CN" sz="1050" i="1" dirty="0">
                <a:latin typeface="Times New Roman" panose="02020603050405020304" pitchFamily="18" charset="0"/>
                <a:cs typeface="Times New Roman" panose="02020603050405020304" pitchFamily="18" charset="0"/>
              </a:rPr>
              <a:t>Energy Policy</a:t>
            </a:r>
            <a:r>
              <a:rPr lang="en-US" altLang="zh-CN" sz="1050" dirty="0">
                <a:latin typeface="Times New Roman" panose="02020603050405020304" pitchFamily="18" charset="0"/>
                <a:cs typeface="Times New Roman" panose="02020603050405020304" pitchFamily="18" charset="0"/>
              </a:rPr>
              <a:t>, pp. 1041-1051. </a:t>
            </a:r>
          </a:p>
          <a:p>
            <a:pPr>
              <a:lnSpc>
                <a:spcPct val="120000"/>
              </a:lnSpc>
            </a:pPr>
            <a:r>
              <a:rPr lang="en-US" altLang="zh-CN" sz="1050" dirty="0">
                <a:latin typeface="Times New Roman" panose="02020603050405020304" pitchFamily="18" charset="0"/>
                <a:cs typeface="Times New Roman" panose="02020603050405020304" pitchFamily="18" charset="0"/>
              </a:rPr>
              <a:t>Ji, Q., Liu, B., &amp; Zhao, W. (2017, 2 6). International crude oil market trend analysis and price forecast in 2017. </a:t>
            </a:r>
            <a:r>
              <a:rPr lang="en-US" altLang="zh-CN" sz="1050" i="1" dirty="0">
                <a:latin typeface="Times New Roman" panose="02020603050405020304" pitchFamily="18" charset="0"/>
                <a:cs typeface="Times New Roman" panose="02020603050405020304" pitchFamily="18" charset="0"/>
              </a:rPr>
              <a:t>Strategy &amp; Policy Decision Research of Chinese Academy of Sciences</a:t>
            </a:r>
            <a:r>
              <a:rPr lang="en-US" altLang="zh-CN" sz="1050" dirty="0">
                <a:latin typeface="Times New Roman" panose="02020603050405020304" pitchFamily="18" charset="0"/>
                <a:cs typeface="Times New Roman" panose="02020603050405020304" pitchFamily="18" charset="0"/>
              </a:rPr>
              <a:t>, pp. 196-201. </a:t>
            </a:r>
          </a:p>
          <a:p>
            <a:pPr>
              <a:lnSpc>
                <a:spcPct val="120000"/>
              </a:lnSpc>
            </a:pPr>
            <a:r>
              <a:rPr lang="en-US" altLang="zh-CN" sz="1050" dirty="0">
                <a:latin typeface="Times New Roman" panose="02020603050405020304" pitchFamily="18" charset="0"/>
                <a:cs typeface="Times New Roman" panose="02020603050405020304" pitchFamily="18" charset="0"/>
              </a:rPr>
              <a:t>Kang, W. (2011). </a:t>
            </a:r>
            <a:r>
              <a:rPr lang="en-US" altLang="zh-CN" sz="1050" i="1" dirty="0">
                <a:latin typeface="Times New Roman" panose="02020603050405020304" pitchFamily="18" charset="0"/>
                <a:cs typeface="Times New Roman" panose="02020603050405020304" pitchFamily="18" charset="0"/>
              </a:rPr>
              <a:t>Three essays on the effects of oil prices on state economies. </a:t>
            </a:r>
            <a:r>
              <a:rPr lang="en-US" altLang="zh-CN" sz="1050" dirty="0">
                <a:latin typeface="Times New Roman" panose="02020603050405020304" pitchFamily="18" charset="0"/>
                <a:cs typeface="Times New Roman" panose="02020603050405020304" pitchFamily="18" charset="0"/>
              </a:rPr>
              <a:t>Murfreesboro: Middle Tennessee State University. </a:t>
            </a:r>
          </a:p>
          <a:p>
            <a:pPr>
              <a:lnSpc>
                <a:spcPct val="120000"/>
              </a:lnSpc>
            </a:pPr>
            <a:r>
              <a:rPr lang="en-US" altLang="zh-CN" sz="1050" dirty="0">
                <a:latin typeface="Times New Roman" panose="02020603050405020304" pitchFamily="18" charset="0"/>
                <a:cs typeface="Times New Roman" panose="02020603050405020304" pitchFamily="18" charset="0"/>
              </a:rPr>
              <a:t>Leung, G. C., Li, R., &amp; Walls, W. D. (2012, 9). Transitions in the Chinese market for refined petroleum products. </a:t>
            </a:r>
            <a:r>
              <a:rPr lang="en-US" altLang="zh-CN" sz="1050" i="1" dirty="0">
                <a:latin typeface="Times New Roman" panose="02020603050405020304" pitchFamily="18" charset="0"/>
                <a:cs typeface="Times New Roman" panose="02020603050405020304" pitchFamily="18" charset="0"/>
              </a:rPr>
              <a:t>OPEC Energy Review</a:t>
            </a:r>
            <a:r>
              <a:rPr lang="en-US" altLang="zh-CN" sz="1050" dirty="0">
                <a:latin typeface="Times New Roman" panose="02020603050405020304" pitchFamily="18" charset="0"/>
                <a:cs typeface="Times New Roman" panose="02020603050405020304" pitchFamily="18" charset="0"/>
              </a:rPr>
              <a:t>, pp. 349-373. </a:t>
            </a:r>
          </a:p>
          <a:p>
            <a:pPr>
              <a:lnSpc>
                <a:spcPct val="120000"/>
              </a:lnSpc>
            </a:pPr>
            <a:r>
              <a:rPr lang="en-US" altLang="zh-CN" sz="1050" dirty="0">
                <a:latin typeface="Times New Roman" panose="02020603050405020304" pitchFamily="18" charset="0"/>
                <a:cs typeface="Times New Roman" panose="02020603050405020304" pitchFamily="18" charset="0"/>
              </a:rPr>
              <a:t>Liu, Z., Meng, Q., Dong, Q., Zhu, J., Guo, W., Ye, S., . . . Jia, J. (2017, 1). Characteristics and resource potential of oil shale in China. </a:t>
            </a:r>
            <a:r>
              <a:rPr lang="en-US" altLang="zh-CN" sz="1050" i="1" dirty="0">
                <a:latin typeface="Times New Roman" panose="02020603050405020304" pitchFamily="18" charset="0"/>
                <a:cs typeface="Times New Roman" panose="02020603050405020304" pitchFamily="18" charset="0"/>
              </a:rPr>
              <a:t>Oil Shale</a:t>
            </a:r>
            <a:r>
              <a:rPr lang="en-US" altLang="zh-CN" sz="1050" dirty="0">
                <a:latin typeface="Times New Roman" panose="02020603050405020304" pitchFamily="18" charset="0"/>
                <a:cs typeface="Times New Roman" panose="02020603050405020304" pitchFamily="18" charset="0"/>
              </a:rPr>
              <a:t>, pp. 15-41. </a:t>
            </a:r>
          </a:p>
          <a:p>
            <a:pPr>
              <a:lnSpc>
                <a:spcPct val="120000"/>
              </a:lnSpc>
            </a:pPr>
            <a:r>
              <a:rPr lang="en-US" altLang="zh-CN" sz="1050" dirty="0">
                <a:latin typeface="Times New Roman" panose="02020603050405020304" pitchFamily="18" charset="0"/>
                <a:cs typeface="Times New Roman" panose="02020603050405020304" pitchFamily="18" charset="0"/>
              </a:rPr>
              <a:t>Lorde, T., Jackman, M., &amp; Thomas, C. (2009, 4 3). The macroeconomic effects of oil price fluctuations on a small open oil-producing country: The case of Trinidad and Tobago. </a:t>
            </a:r>
            <a:r>
              <a:rPr lang="en-US" altLang="zh-CN" sz="1050" i="1" dirty="0">
                <a:latin typeface="Times New Roman" panose="02020603050405020304" pitchFamily="18" charset="0"/>
                <a:cs typeface="Times New Roman" panose="02020603050405020304" pitchFamily="18" charset="0"/>
              </a:rPr>
              <a:t>Energy Policy</a:t>
            </a:r>
            <a:r>
              <a:rPr lang="en-US" altLang="zh-CN" sz="1050" dirty="0">
                <a:latin typeface="Times New Roman" panose="02020603050405020304" pitchFamily="18" charset="0"/>
                <a:cs typeface="Times New Roman" panose="02020603050405020304" pitchFamily="18" charset="0"/>
              </a:rPr>
              <a:t>, pp. 2708-2716. </a:t>
            </a:r>
          </a:p>
          <a:p>
            <a:pPr>
              <a:lnSpc>
                <a:spcPct val="120000"/>
              </a:lnSpc>
            </a:pPr>
            <a:r>
              <a:rPr lang="en-US" altLang="zh-CN" sz="1050" dirty="0">
                <a:latin typeface="Times New Roman" panose="02020603050405020304" pitchFamily="18" charset="0"/>
                <a:cs typeface="Times New Roman" panose="02020603050405020304" pitchFamily="18" charset="0"/>
              </a:rPr>
              <a:t>Mohanty, S. K., </a:t>
            </a:r>
            <a:r>
              <a:rPr lang="en-US" altLang="zh-CN" sz="1050" dirty="0" err="1">
                <a:latin typeface="Times New Roman" panose="02020603050405020304" pitchFamily="18" charset="0"/>
                <a:cs typeface="Times New Roman" panose="02020603050405020304" pitchFamily="18" charset="0"/>
              </a:rPr>
              <a:t>Akhigbe</a:t>
            </a:r>
            <a:r>
              <a:rPr lang="en-US" altLang="zh-CN" sz="1050" dirty="0">
                <a:latin typeface="Times New Roman" panose="02020603050405020304" pitchFamily="18" charset="0"/>
                <a:cs typeface="Times New Roman" panose="02020603050405020304" pitchFamily="18" charset="0"/>
              </a:rPr>
              <a:t>, A., Al-</a:t>
            </a:r>
            <a:r>
              <a:rPr lang="en-US" altLang="zh-CN" sz="1050" dirty="0" err="1">
                <a:latin typeface="Times New Roman" panose="02020603050405020304" pitchFamily="18" charset="0"/>
                <a:cs typeface="Times New Roman" panose="02020603050405020304" pitchFamily="18" charset="0"/>
              </a:rPr>
              <a:t>Khysal</a:t>
            </a:r>
            <a:r>
              <a:rPr lang="en-US" altLang="zh-CN" sz="1050" dirty="0">
                <a:latin typeface="Times New Roman" panose="02020603050405020304" pitchFamily="18" charset="0"/>
                <a:cs typeface="Times New Roman" panose="02020603050405020304" pitchFamily="18" charset="0"/>
              </a:rPr>
              <a:t>, T. A., &amp; </a:t>
            </a:r>
            <a:r>
              <a:rPr lang="en-US" altLang="zh-CN" sz="1050" dirty="0" err="1">
                <a:latin typeface="Times New Roman" panose="02020603050405020304" pitchFamily="18" charset="0"/>
                <a:cs typeface="Times New Roman" panose="02020603050405020304" pitchFamily="18" charset="0"/>
              </a:rPr>
              <a:t>Bugshan</a:t>
            </a:r>
            <a:r>
              <a:rPr lang="en-US" altLang="zh-CN" sz="1050" dirty="0">
                <a:latin typeface="Times New Roman" panose="02020603050405020304" pitchFamily="18" charset="0"/>
                <a:cs typeface="Times New Roman" panose="02020603050405020304" pitchFamily="18" charset="0"/>
              </a:rPr>
              <a:t>, T. (2012, 8 29). Oil and stock market activity when prices go up and down: The case of the oil and gas industry. </a:t>
            </a:r>
            <a:r>
              <a:rPr lang="en-US" altLang="zh-CN" sz="1050" i="1" dirty="0">
                <a:latin typeface="Times New Roman" panose="02020603050405020304" pitchFamily="18" charset="0"/>
                <a:cs typeface="Times New Roman" panose="02020603050405020304" pitchFamily="18" charset="0"/>
              </a:rPr>
              <a:t>Review Quantitative Finance and Accounting</a:t>
            </a:r>
            <a:r>
              <a:rPr lang="en-US" altLang="zh-CN" sz="1050" dirty="0">
                <a:latin typeface="Times New Roman" panose="02020603050405020304" pitchFamily="18" charset="0"/>
                <a:cs typeface="Times New Roman" panose="02020603050405020304" pitchFamily="18" charset="0"/>
              </a:rPr>
              <a:t>, pp. 253-272. </a:t>
            </a:r>
          </a:p>
          <a:p>
            <a:pPr>
              <a:lnSpc>
                <a:spcPct val="120000"/>
              </a:lnSpc>
            </a:pPr>
            <a:r>
              <a:rPr lang="en-US" altLang="zh-CN" sz="1050" dirty="0" err="1">
                <a:latin typeface="Times New Roman" panose="02020603050405020304" pitchFamily="18" charset="0"/>
                <a:cs typeface="Times New Roman" panose="02020603050405020304" pitchFamily="18" charset="0"/>
              </a:rPr>
              <a:t>Omojolaibi</a:t>
            </a:r>
            <a:r>
              <a:rPr lang="en-US" altLang="zh-CN" sz="1050" dirty="0">
                <a:latin typeface="Times New Roman" panose="02020603050405020304" pitchFamily="18" charset="0"/>
                <a:cs typeface="Times New Roman" panose="02020603050405020304" pitchFamily="18" charset="0"/>
              </a:rPr>
              <a:t>, J. A. (2014, 9). Crude oil price dynamics and transmission mechanism of the macroeconomic indicators in </a:t>
            </a:r>
            <a:r>
              <a:rPr lang="en-US" altLang="zh-CN" sz="1050" dirty="0" err="1">
                <a:latin typeface="Times New Roman" panose="02020603050405020304" pitchFamily="18" charset="0"/>
                <a:cs typeface="Times New Roman" panose="02020603050405020304" pitchFamily="18" charset="0"/>
              </a:rPr>
              <a:t>Nigeia</a:t>
            </a:r>
            <a:r>
              <a:rPr lang="en-US" altLang="zh-CN" sz="1050" dirty="0">
                <a:latin typeface="Times New Roman" panose="02020603050405020304" pitchFamily="18" charset="0"/>
                <a:cs typeface="Times New Roman" panose="02020603050405020304" pitchFamily="18" charset="0"/>
              </a:rPr>
              <a:t>. </a:t>
            </a:r>
            <a:r>
              <a:rPr lang="en-US" altLang="zh-CN" sz="1050" i="1" dirty="0">
                <a:latin typeface="Times New Roman" panose="02020603050405020304" pitchFamily="18" charset="0"/>
                <a:cs typeface="Times New Roman" panose="02020603050405020304" pitchFamily="18" charset="0"/>
              </a:rPr>
              <a:t>OPEC Energy Review</a:t>
            </a:r>
            <a:r>
              <a:rPr lang="en-US" altLang="zh-CN" sz="1050" dirty="0">
                <a:latin typeface="Times New Roman" panose="02020603050405020304" pitchFamily="18" charset="0"/>
                <a:cs typeface="Times New Roman" panose="02020603050405020304" pitchFamily="18" charset="0"/>
              </a:rPr>
              <a:t>, pp. 341-355. </a:t>
            </a:r>
          </a:p>
          <a:p>
            <a:pPr>
              <a:lnSpc>
                <a:spcPct val="120000"/>
              </a:lnSpc>
            </a:pPr>
            <a:r>
              <a:rPr lang="en-US" altLang="zh-CN" sz="1050" dirty="0">
                <a:latin typeface="Times New Roman" panose="02020603050405020304" pitchFamily="18" charset="0"/>
                <a:cs typeface="Times New Roman" panose="02020603050405020304" pitchFamily="18" charset="0"/>
              </a:rPr>
              <a:t>Rafiq, S., Salim, R., &amp; Bloch, H. (2008, 9 11). Impact of crude oil price volatility on economic activities: An empirical investigation in the Thai economy. </a:t>
            </a:r>
            <a:r>
              <a:rPr lang="en-US" altLang="zh-CN" sz="1050" i="1" dirty="0">
                <a:latin typeface="Times New Roman" panose="02020603050405020304" pitchFamily="18" charset="0"/>
                <a:cs typeface="Times New Roman" panose="02020603050405020304" pitchFamily="18" charset="0"/>
              </a:rPr>
              <a:t>Resources Policy</a:t>
            </a:r>
            <a:r>
              <a:rPr lang="en-US" altLang="zh-CN" sz="1050" dirty="0">
                <a:latin typeface="Times New Roman" panose="02020603050405020304" pitchFamily="18" charset="0"/>
                <a:cs typeface="Times New Roman" panose="02020603050405020304" pitchFamily="18" charset="0"/>
              </a:rPr>
              <a:t>, pp. 121-132. </a:t>
            </a:r>
          </a:p>
          <a:p>
            <a:pPr>
              <a:lnSpc>
                <a:spcPct val="120000"/>
              </a:lnSpc>
            </a:pPr>
            <a:r>
              <a:rPr lang="en-US" altLang="zh-CN" sz="1050" dirty="0" err="1">
                <a:latin typeface="Times New Roman" panose="02020603050405020304" pitchFamily="18" charset="0"/>
                <a:cs typeface="Times New Roman" panose="02020603050405020304" pitchFamily="18" charset="0"/>
              </a:rPr>
              <a:t>Taghizadeh-Hesary</a:t>
            </a:r>
            <a:r>
              <a:rPr lang="en-US" altLang="zh-CN" sz="1050" dirty="0">
                <a:latin typeface="Times New Roman" panose="02020603050405020304" pitchFamily="18" charset="0"/>
                <a:cs typeface="Times New Roman" panose="02020603050405020304" pitchFamily="18" charset="0"/>
              </a:rPr>
              <a:t>, F., Yoshino, N., </a:t>
            </a:r>
            <a:r>
              <a:rPr lang="en-US" altLang="zh-CN" sz="1050" dirty="0" err="1">
                <a:latin typeface="Times New Roman" panose="02020603050405020304" pitchFamily="18" charset="0"/>
                <a:cs typeface="Times New Roman" panose="02020603050405020304" pitchFamily="18" charset="0"/>
              </a:rPr>
              <a:t>Mohammadi</a:t>
            </a:r>
            <a:r>
              <a:rPr lang="en-US" altLang="zh-CN" sz="1050" dirty="0">
                <a:latin typeface="Times New Roman" panose="02020603050405020304" pitchFamily="18" charset="0"/>
                <a:cs typeface="Times New Roman" panose="02020603050405020304" pitchFamily="18" charset="0"/>
              </a:rPr>
              <a:t> Hossein Abadi, M., &amp; </a:t>
            </a:r>
            <a:r>
              <a:rPr lang="en-US" altLang="zh-CN" sz="1050" dirty="0" err="1">
                <a:latin typeface="Times New Roman" panose="02020603050405020304" pitchFamily="18" charset="0"/>
                <a:cs typeface="Times New Roman" panose="02020603050405020304" pitchFamily="18" charset="0"/>
              </a:rPr>
              <a:t>Farboundmanesh</a:t>
            </a:r>
            <a:r>
              <a:rPr lang="en-US" altLang="zh-CN" sz="1050" dirty="0">
                <a:latin typeface="Times New Roman" panose="02020603050405020304" pitchFamily="18" charset="0"/>
                <a:cs typeface="Times New Roman" panose="02020603050405020304" pitchFamily="18" charset="0"/>
              </a:rPr>
              <a:t>, R. (2016, 2 1). Response of macro variables of emerging and developed oil importers to oil price movements. </a:t>
            </a:r>
            <a:r>
              <a:rPr lang="en-US" altLang="zh-CN" sz="1050" i="1" dirty="0">
                <a:latin typeface="Times New Roman" panose="02020603050405020304" pitchFamily="18" charset="0"/>
                <a:cs typeface="Times New Roman" panose="02020603050405020304" pitchFamily="18" charset="0"/>
              </a:rPr>
              <a:t>Journal of the Asia Pacific Economy</a:t>
            </a:r>
            <a:r>
              <a:rPr lang="en-US" altLang="zh-CN" sz="1050" dirty="0">
                <a:latin typeface="Times New Roman" panose="02020603050405020304" pitchFamily="18" charset="0"/>
                <a:cs typeface="Times New Roman" panose="02020603050405020304" pitchFamily="18" charset="0"/>
              </a:rPr>
              <a:t>, pp. 91-102. </a:t>
            </a:r>
          </a:p>
          <a:p>
            <a:pPr>
              <a:lnSpc>
                <a:spcPct val="120000"/>
              </a:lnSpc>
            </a:pPr>
            <a:r>
              <a:rPr lang="en-US" altLang="zh-CN" sz="1050" dirty="0" err="1">
                <a:latin typeface="Times New Roman" panose="02020603050405020304" pitchFamily="18" charset="0"/>
                <a:cs typeface="Times New Roman" panose="02020603050405020304" pitchFamily="18" charset="0"/>
              </a:rPr>
              <a:t>Zaouali</a:t>
            </a:r>
            <a:r>
              <a:rPr lang="en-US" altLang="zh-CN" sz="1050" dirty="0">
                <a:latin typeface="Times New Roman" panose="02020603050405020304" pitchFamily="18" charset="0"/>
                <a:cs typeface="Times New Roman" panose="02020603050405020304" pitchFamily="18" charset="0"/>
              </a:rPr>
              <a:t>, S. (2007, 9 1). Impact of higher oil prices on the Chinese economy. </a:t>
            </a:r>
            <a:r>
              <a:rPr lang="en-US" altLang="zh-CN" sz="1050" i="1" dirty="0">
                <a:latin typeface="Times New Roman" panose="02020603050405020304" pitchFamily="18" charset="0"/>
                <a:cs typeface="Times New Roman" panose="02020603050405020304" pitchFamily="18" charset="0"/>
              </a:rPr>
              <a:t>OPEC Review</a:t>
            </a:r>
            <a:r>
              <a:rPr lang="en-US" altLang="zh-CN" sz="1050" dirty="0">
                <a:latin typeface="Times New Roman" panose="02020603050405020304" pitchFamily="18" charset="0"/>
                <a:cs typeface="Times New Roman" panose="02020603050405020304" pitchFamily="18" charset="0"/>
              </a:rPr>
              <a:t>, pp. 191-214. </a:t>
            </a:r>
          </a:p>
          <a:p>
            <a:pPr>
              <a:lnSpc>
                <a:spcPct val="120000"/>
              </a:lnSpc>
            </a:pPr>
            <a:r>
              <a:rPr lang="zh-CN" altLang="en-US" sz="1050" dirty="0">
                <a:latin typeface="Times New Roman" panose="02020603050405020304" pitchFamily="18" charset="0"/>
                <a:cs typeface="Times New Roman" panose="02020603050405020304" pitchFamily="18" charset="0"/>
              </a:rPr>
              <a:t>陈</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希</a:t>
            </a:r>
            <a:r>
              <a:rPr lang="en-US" altLang="zh-CN" sz="1050" dirty="0">
                <a:latin typeface="Times New Roman" panose="02020603050405020304" pitchFamily="18" charset="0"/>
                <a:cs typeface="Times New Roman" panose="02020603050405020304" pitchFamily="18" charset="0"/>
              </a:rPr>
              <a:t>.(2009,25).CPI</a:t>
            </a:r>
            <a:r>
              <a:rPr lang="zh-CN" altLang="en-US" sz="1050" dirty="0">
                <a:latin typeface="Times New Roman" panose="02020603050405020304" pitchFamily="18" charset="0"/>
                <a:cs typeface="Times New Roman" panose="02020603050405020304" pitchFamily="18" charset="0"/>
              </a:rPr>
              <a:t>与</a:t>
            </a:r>
            <a:r>
              <a:rPr lang="en-US" altLang="zh-CN" sz="1050" dirty="0">
                <a:latin typeface="Times New Roman" panose="02020603050405020304" pitchFamily="18" charset="0"/>
                <a:cs typeface="Times New Roman" panose="02020603050405020304" pitchFamily="18" charset="0"/>
              </a:rPr>
              <a:t>GDP、M2</a:t>
            </a:r>
            <a:r>
              <a:rPr lang="zh-CN" altLang="en-US" sz="1050" dirty="0">
                <a:latin typeface="Times New Roman" panose="02020603050405020304" pitchFamily="18" charset="0"/>
                <a:cs typeface="Times New Roman" panose="02020603050405020304" pitchFamily="18" charset="0"/>
              </a:rPr>
              <a:t>的关系</a:t>
            </a:r>
            <a:r>
              <a:rPr lang="en-US" altLang="zh-CN" sz="1050" dirty="0">
                <a:latin typeface="Times New Roman" panose="02020603050405020304" pitchFamily="18" charset="0"/>
                <a:cs typeface="Times New Roman" panose="02020603050405020304" pitchFamily="18" charset="0"/>
              </a:rPr>
              <a:t>(The Relationship between CPI and GDP and M2). </a:t>
            </a:r>
            <a:r>
              <a:rPr lang="en-US" altLang="zh-CN" sz="1050" i="1" dirty="0">
                <a:latin typeface="Times New Roman" panose="02020603050405020304" pitchFamily="18" charset="0"/>
                <a:cs typeface="Times New Roman" panose="02020603050405020304" pitchFamily="18" charset="0"/>
              </a:rPr>
              <a:t>Economic Research Guide</a:t>
            </a:r>
            <a:r>
              <a:rPr lang="en-US" altLang="zh-CN" sz="1050" dirty="0">
                <a:latin typeface="Times New Roman" panose="02020603050405020304" pitchFamily="18" charset="0"/>
                <a:cs typeface="Times New Roman" panose="02020603050405020304" pitchFamily="18" charset="0"/>
              </a:rPr>
              <a:t>, pp. 52-53. </a:t>
            </a:r>
          </a:p>
          <a:p>
            <a:pPr>
              <a:lnSpc>
                <a:spcPct val="120000"/>
              </a:lnSpc>
            </a:pPr>
            <a:r>
              <a:rPr lang="zh-CN" altLang="en-US" sz="1050" dirty="0">
                <a:latin typeface="Times New Roman" panose="02020603050405020304" pitchFamily="18" charset="0"/>
                <a:cs typeface="Times New Roman" panose="02020603050405020304" pitchFamily="18" charset="0"/>
              </a:rPr>
              <a:t>李</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慧</a:t>
            </a:r>
            <a:r>
              <a:rPr lang="en-US" altLang="zh-CN" sz="1050" dirty="0">
                <a:latin typeface="Times New Roman" panose="02020603050405020304" pitchFamily="18" charset="0"/>
                <a:cs typeface="Times New Roman" panose="02020603050405020304" pitchFamily="18" charset="0"/>
              </a:rPr>
              <a:t>.(2015).</a:t>
            </a:r>
            <a:r>
              <a:rPr lang="zh-CN" altLang="en-US" sz="1050" dirty="0">
                <a:latin typeface="Times New Roman" panose="02020603050405020304" pitchFamily="18" charset="0"/>
                <a:cs typeface="Times New Roman" panose="02020603050405020304" pitchFamily="18" charset="0"/>
              </a:rPr>
              <a:t>基于独立成分分析的国际原油价格分析预测研究</a:t>
            </a:r>
            <a:r>
              <a:rPr lang="en-US" altLang="zh-CN" sz="1050" dirty="0">
                <a:latin typeface="Times New Roman" panose="02020603050405020304" pitchFamily="18" charset="0"/>
                <a:cs typeface="Times New Roman" panose="02020603050405020304" pitchFamily="18" charset="0"/>
              </a:rPr>
              <a:t>[Predictive analysis and investigation on international crude oil price based on independent component analysis]</a:t>
            </a:r>
            <a:r>
              <a:rPr lang="en-US" altLang="zh-CN" sz="1050" i="1"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Nanjing: </a:t>
            </a:r>
            <a:r>
              <a:rPr lang="en-US" altLang="zh-CN" sz="1050" i="1" dirty="0">
                <a:latin typeface="Times New Roman" panose="02020603050405020304" pitchFamily="18" charset="0"/>
                <a:cs typeface="Times New Roman" panose="02020603050405020304" pitchFamily="18" charset="0"/>
              </a:rPr>
              <a:t>Nanjing University of Aeronautics and Astronautics</a:t>
            </a:r>
            <a:r>
              <a:rPr lang="en-US" altLang="zh-CN" sz="1050" dirty="0">
                <a:latin typeface="Times New Roman" panose="02020603050405020304" pitchFamily="18" charset="0"/>
                <a:cs typeface="Times New Roman" panose="02020603050405020304" pitchFamily="18" charset="0"/>
              </a:rPr>
              <a:t>. </a:t>
            </a:r>
          </a:p>
          <a:p>
            <a:pPr>
              <a:lnSpc>
                <a:spcPct val="120000"/>
              </a:lnSpc>
            </a:pPr>
            <a:r>
              <a:rPr lang="zh-CN" altLang="en-US" sz="1050" dirty="0">
                <a:latin typeface="Times New Roman" panose="02020603050405020304" pitchFamily="18" charset="0"/>
                <a:cs typeface="Times New Roman" panose="02020603050405020304" pitchFamily="18" charset="0"/>
              </a:rPr>
              <a:t>李</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卓</a:t>
            </a:r>
            <a:r>
              <a:rPr lang="en-US" altLang="zh-CN" sz="1050" dirty="0">
                <a:latin typeface="Times New Roman" panose="02020603050405020304" pitchFamily="18" charset="0"/>
                <a:cs typeface="Times New Roman" panose="02020603050405020304" pitchFamily="18" charset="0"/>
              </a:rPr>
              <a:t>.,&amp;</a:t>
            </a:r>
            <a:r>
              <a:rPr lang="zh-CN" altLang="en-US" sz="1050" dirty="0">
                <a:latin typeface="Times New Roman" panose="02020603050405020304" pitchFamily="18" charset="0"/>
                <a:cs typeface="Times New Roman" panose="02020603050405020304" pitchFamily="18" charset="0"/>
              </a:rPr>
              <a:t>李</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林</a:t>
            </a:r>
            <a:r>
              <a:rPr lang="en-US" altLang="zh-CN" sz="1050" dirty="0">
                <a:latin typeface="Times New Roman" panose="02020603050405020304" pitchFamily="18" charset="0"/>
                <a:cs typeface="Times New Roman" panose="02020603050405020304" pitchFamily="18" charset="0"/>
              </a:rPr>
              <a:t>.(2011,515).</a:t>
            </a:r>
            <a:r>
              <a:rPr lang="zh-CN" altLang="en-US" sz="1050" dirty="0">
                <a:latin typeface="Times New Roman" panose="02020603050405020304" pitchFamily="18" charset="0"/>
                <a:cs typeface="Times New Roman" panose="02020603050405020304" pitchFamily="18" charset="0"/>
              </a:rPr>
              <a:t>国际原油价格波动对中国宏观经济影响的重新考察</a:t>
            </a:r>
            <a:r>
              <a:rPr lang="en-US" altLang="zh-CN" sz="1050" dirty="0">
                <a:latin typeface="Times New Roman" panose="02020603050405020304" pitchFamily="18" charset="0"/>
                <a:cs typeface="Times New Roman" panose="02020603050405020304" pitchFamily="18" charset="0"/>
              </a:rPr>
              <a:t>[Reexamination on the fluctuation influence of international crude oil price on Chinese </a:t>
            </a:r>
            <a:r>
              <a:rPr lang="en-US" altLang="zh-CN" sz="1050" dirty="0" err="1">
                <a:latin typeface="Times New Roman" panose="02020603050405020304" pitchFamily="18" charset="0"/>
                <a:cs typeface="Times New Roman" panose="02020603050405020304" pitchFamily="18" charset="0"/>
              </a:rPr>
              <a:t>marco</a:t>
            </a:r>
            <a:r>
              <a:rPr lang="en-US" altLang="zh-CN" sz="1050" dirty="0">
                <a:latin typeface="Times New Roman" panose="02020603050405020304" pitchFamily="18" charset="0"/>
                <a:cs typeface="Times New Roman" panose="02020603050405020304" pitchFamily="18" charset="0"/>
              </a:rPr>
              <a:t> economy]. </a:t>
            </a:r>
            <a:r>
              <a:rPr lang="en-US" altLang="zh-CN" sz="1050" i="1" dirty="0">
                <a:latin typeface="Times New Roman" panose="02020603050405020304" pitchFamily="18" charset="0"/>
                <a:cs typeface="Times New Roman" panose="02020603050405020304" pitchFamily="18" charset="0"/>
              </a:rPr>
              <a:t>Economic Review</a:t>
            </a:r>
            <a:r>
              <a:rPr lang="en-US" altLang="zh-CN" sz="1050" dirty="0">
                <a:latin typeface="Times New Roman" panose="02020603050405020304" pitchFamily="18" charset="0"/>
                <a:cs typeface="Times New Roman" panose="02020603050405020304" pitchFamily="18" charset="0"/>
              </a:rPr>
              <a:t>, pp. 77-87. </a:t>
            </a:r>
          </a:p>
          <a:p>
            <a:pPr>
              <a:lnSpc>
                <a:spcPct val="120000"/>
              </a:lnSpc>
            </a:pPr>
            <a:r>
              <a:rPr lang="zh-CN" altLang="en-US" sz="1050" dirty="0">
                <a:latin typeface="Times New Roman" panose="02020603050405020304" pitchFamily="18" charset="0"/>
                <a:cs typeface="Times New Roman" panose="02020603050405020304" pitchFamily="18" charset="0"/>
              </a:rPr>
              <a:t>刘</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刚</a:t>
            </a:r>
            <a:r>
              <a:rPr lang="en-US" altLang="zh-CN" sz="1050" dirty="0">
                <a:latin typeface="Times New Roman" panose="02020603050405020304" pitchFamily="18" charset="0"/>
                <a:cs typeface="Times New Roman" panose="02020603050405020304" pitchFamily="18" charset="0"/>
              </a:rPr>
              <a:t>.(2008).</a:t>
            </a:r>
            <a:r>
              <a:rPr lang="zh-CN" altLang="en-US" sz="1050" dirty="0">
                <a:latin typeface="Times New Roman" panose="02020603050405020304" pitchFamily="18" charset="0"/>
                <a:cs typeface="Times New Roman" panose="02020603050405020304" pitchFamily="18" charset="0"/>
              </a:rPr>
              <a:t>国际石油价格波动对我国宏观经济影响的计量分析</a:t>
            </a:r>
            <a:r>
              <a:rPr lang="en-US" altLang="zh-CN" sz="1050" dirty="0">
                <a:latin typeface="Times New Roman" panose="02020603050405020304" pitchFamily="18" charset="0"/>
                <a:cs typeface="Times New Roman" panose="02020603050405020304" pitchFamily="18" charset="0"/>
              </a:rPr>
              <a:t>[Quantitative analysis on the influence of the fluctuation in international oil prices to domestic macro economy]</a:t>
            </a:r>
            <a:r>
              <a:rPr lang="en-US" altLang="zh-CN" sz="1050" i="1"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Changchun: </a:t>
            </a:r>
            <a:r>
              <a:rPr lang="en-US" altLang="zh-CN" sz="1050" i="1" dirty="0">
                <a:latin typeface="Times New Roman" panose="02020603050405020304" pitchFamily="18" charset="0"/>
                <a:cs typeface="Times New Roman" panose="02020603050405020304" pitchFamily="18" charset="0"/>
              </a:rPr>
              <a:t>Jilin University</a:t>
            </a:r>
            <a:r>
              <a:rPr lang="en-US" altLang="zh-CN" sz="1050" dirty="0">
                <a:latin typeface="Times New Roman" panose="02020603050405020304" pitchFamily="18" charset="0"/>
                <a:cs typeface="Times New Roman" panose="02020603050405020304" pitchFamily="18" charset="0"/>
              </a:rPr>
              <a:t>. </a:t>
            </a:r>
          </a:p>
          <a:p>
            <a:pPr>
              <a:lnSpc>
                <a:spcPct val="120000"/>
              </a:lnSpc>
            </a:pPr>
            <a:r>
              <a:rPr lang="zh-CN" altLang="en-US" sz="1050" dirty="0">
                <a:latin typeface="Times New Roman" panose="02020603050405020304" pitchFamily="18" charset="0"/>
                <a:cs typeface="Times New Roman" panose="02020603050405020304" pitchFamily="18" charset="0"/>
              </a:rPr>
              <a:t>刘</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建</a:t>
            </a:r>
            <a:r>
              <a:rPr lang="en-US" altLang="zh-CN" sz="1050" dirty="0">
                <a:latin typeface="Times New Roman" panose="02020603050405020304" pitchFamily="18" charset="0"/>
                <a:cs typeface="Times New Roman" panose="02020603050405020304" pitchFamily="18" charset="0"/>
              </a:rPr>
              <a:t>.,&amp;</a:t>
            </a:r>
            <a:r>
              <a:rPr lang="zh-CN" altLang="en-US" sz="1050" dirty="0">
                <a:latin typeface="Times New Roman" panose="02020603050405020304" pitchFamily="18" charset="0"/>
                <a:cs typeface="Times New Roman" panose="02020603050405020304" pitchFamily="18" charset="0"/>
              </a:rPr>
              <a:t>蒋</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殿</a:t>
            </a:r>
            <a:r>
              <a:rPr lang="en-US" altLang="zh-CN" sz="1050" dirty="0">
                <a:latin typeface="Times New Roman" panose="02020603050405020304" pitchFamily="18" charset="0"/>
                <a:cs typeface="Times New Roman" panose="02020603050405020304" pitchFamily="18" charset="0"/>
              </a:rPr>
              <a:t>.(2009,10).</a:t>
            </a:r>
            <a:r>
              <a:rPr lang="zh-CN" altLang="en-US" sz="1050" dirty="0">
                <a:latin typeface="Times New Roman" panose="02020603050405020304" pitchFamily="18" charset="0"/>
                <a:cs typeface="Times New Roman" panose="02020603050405020304" pitchFamily="18" charset="0"/>
              </a:rPr>
              <a:t>国际原油价格冲击对我国经济的影响</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基于结构</a:t>
            </a:r>
            <a:r>
              <a:rPr lang="en-US" altLang="zh-CN" sz="1050" dirty="0">
                <a:latin typeface="Times New Roman" panose="02020603050405020304" pitchFamily="18" charset="0"/>
                <a:cs typeface="Times New Roman" panose="02020603050405020304" pitchFamily="18" charset="0"/>
              </a:rPr>
              <a:t>VAR</a:t>
            </a:r>
            <a:r>
              <a:rPr lang="zh-CN" altLang="en-US" sz="1050" dirty="0">
                <a:latin typeface="Times New Roman" panose="02020603050405020304" pitchFamily="18" charset="0"/>
                <a:cs typeface="Times New Roman" panose="02020603050405020304" pitchFamily="18" charset="0"/>
              </a:rPr>
              <a:t>模型的经验分析</a:t>
            </a:r>
            <a:r>
              <a:rPr lang="en-US" altLang="zh-CN" sz="1050" dirty="0">
                <a:latin typeface="Times New Roman" panose="02020603050405020304" pitchFamily="18" charset="0"/>
                <a:cs typeface="Times New Roman" panose="02020603050405020304" pitchFamily="18" charset="0"/>
              </a:rPr>
              <a:t>[The influence on domestic economy from international crude oil price shock: Empirical analysis based on SVAR model]. </a:t>
            </a:r>
            <a:r>
              <a:rPr lang="en-US" altLang="zh-CN" sz="1050" i="1" dirty="0">
                <a:latin typeface="Times New Roman" panose="02020603050405020304" pitchFamily="18" charset="0"/>
                <a:cs typeface="Times New Roman" panose="02020603050405020304" pitchFamily="18" charset="0"/>
              </a:rPr>
              <a:t>World Economic Research</a:t>
            </a:r>
            <a:r>
              <a:rPr lang="en-US" altLang="zh-CN" sz="1050" dirty="0">
                <a:latin typeface="Times New Roman" panose="02020603050405020304" pitchFamily="18" charset="0"/>
                <a:cs typeface="Times New Roman" panose="02020603050405020304" pitchFamily="18" charset="0"/>
              </a:rPr>
              <a:t>, pp. 33-38&amp;67. </a:t>
            </a:r>
          </a:p>
          <a:p>
            <a:pPr>
              <a:lnSpc>
                <a:spcPct val="120000"/>
              </a:lnSpc>
            </a:pPr>
            <a:r>
              <a:rPr lang="zh-CN" altLang="en-US" sz="1050" dirty="0">
                <a:latin typeface="Times New Roman" panose="02020603050405020304" pitchFamily="18" charset="0"/>
                <a:cs typeface="Times New Roman" panose="02020603050405020304" pitchFamily="18" charset="0"/>
              </a:rPr>
              <a:t>赵</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丹</a:t>
            </a:r>
            <a:r>
              <a:rPr lang="en-US" altLang="zh-CN" sz="1050" dirty="0">
                <a:latin typeface="Times New Roman" panose="02020603050405020304" pitchFamily="18" charset="0"/>
                <a:cs typeface="Times New Roman" panose="02020603050405020304" pitchFamily="18" charset="0"/>
              </a:rPr>
              <a:t>.(2015).</a:t>
            </a:r>
            <a:r>
              <a:rPr lang="zh-CN" altLang="en-US" sz="1050" dirty="0">
                <a:latin typeface="Times New Roman" panose="02020603050405020304" pitchFamily="18" charset="0"/>
                <a:cs typeface="Times New Roman" panose="02020603050405020304" pitchFamily="18" charset="0"/>
              </a:rPr>
              <a:t>国际原油价格冲击下我国经济波动及货币政策规则选择</a:t>
            </a:r>
            <a:r>
              <a:rPr lang="en-US" altLang="zh-CN" sz="1050" dirty="0">
                <a:latin typeface="Times New Roman" panose="02020603050405020304" pitchFamily="18" charset="0"/>
                <a:cs typeface="Times New Roman" panose="02020603050405020304" pitchFamily="18" charset="0"/>
              </a:rPr>
              <a:t>[Domestic economic fluctuation and the choice of monetary policies under the international crude oil price shock]</a:t>
            </a:r>
            <a:r>
              <a:rPr lang="en-US" altLang="zh-CN" sz="1050" i="1"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Beijing: </a:t>
            </a:r>
            <a:r>
              <a:rPr lang="en-US" altLang="zh-CN" sz="1050" i="1" dirty="0">
                <a:latin typeface="Times New Roman" panose="02020603050405020304" pitchFamily="18" charset="0"/>
                <a:cs typeface="Times New Roman" panose="02020603050405020304" pitchFamily="18" charset="0"/>
              </a:rPr>
              <a:t>University of International Business and Economics</a:t>
            </a:r>
            <a:r>
              <a:rPr lang="en-US" altLang="zh-CN" sz="1050" dirty="0">
                <a:latin typeface="Times New Roman" panose="02020603050405020304" pitchFamily="18" charset="0"/>
                <a:cs typeface="Times New Roman" panose="02020603050405020304" pitchFamily="18" charset="0"/>
              </a:rPr>
              <a:t>. </a:t>
            </a:r>
            <a:endParaRPr 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532416"/>
      </p:ext>
    </p:extLst>
  </p:cSld>
  <p:clrMapOvr>
    <a:masterClrMapping/>
  </p:clrMapOvr>
  <p:transition spd="slow" advClick="0" advTm="200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1700601"/>
            <a:ext cx="12195174" cy="3456799"/>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 y="1867170"/>
            <a:ext cx="12195175" cy="312366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2708920"/>
            <a:ext cx="12195176" cy="136815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3361283" y="2921169"/>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6600" b="1" dirty="0">
                <a:solidFill>
                  <a:srgbClr val="202A36"/>
                </a:solidFill>
                <a:latin typeface="微软雅黑" pitchFamily="34" charset="-122"/>
                <a:ea typeface="微软雅黑" pitchFamily="34" charset="-122"/>
                <a:sym typeface="微软雅黑" pitchFamily="34" charset="-122"/>
              </a:rPr>
              <a:t>THANK YOU!</a:t>
            </a:r>
            <a:endParaRPr lang="zh-CN" altLang="en-US" sz="6600" b="1" dirty="0">
              <a:solidFill>
                <a:srgbClr val="202A36"/>
              </a:solidFill>
              <a:latin typeface="微软雅黑" pitchFamily="34" charset="-122"/>
              <a:ea typeface="微软雅黑" pitchFamily="34" charset="-122"/>
              <a:sym typeface="微软雅黑" pitchFamily="34" charset="-122"/>
            </a:endParaRPr>
          </a:p>
        </p:txBody>
      </p:sp>
      <p:sp>
        <p:nvSpPr>
          <p:cNvPr id="18" name="矩形 17"/>
          <p:cNvSpPr/>
          <p:nvPr/>
        </p:nvSpPr>
        <p:spPr>
          <a:xfrm>
            <a:off x="0" y="6741368"/>
            <a:ext cx="12195175" cy="116632"/>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9E00E597-B8E6-42B8-A1CD-53ECA91D434A}"/>
              </a:ext>
            </a:extLst>
          </p:cNvPr>
          <p:cNvGrpSpPr/>
          <p:nvPr/>
        </p:nvGrpSpPr>
        <p:grpSpPr>
          <a:xfrm>
            <a:off x="4621423" y="5520800"/>
            <a:ext cx="2952328" cy="714193"/>
            <a:chOff x="1301155" y="5540441"/>
            <a:chExt cx="3726127" cy="901382"/>
          </a:xfrm>
        </p:grpSpPr>
        <p:pic>
          <p:nvPicPr>
            <p:cNvPr id="9" name="图片 8">
              <a:extLst>
                <a:ext uri="{FF2B5EF4-FFF2-40B4-BE49-F238E27FC236}">
                  <a16:creationId xmlns:a16="http://schemas.microsoft.com/office/drawing/2014/main" xmlns="" id="{977653A5-7EF7-4C23-8D8C-F8BCC7044220}"/>
                </a:ext>
              </a:extLst>
            </p:cNvPr>
            <p:cNvPicPr>
              <a:picLocks noChangeAspect="1"/>
            </p:cNvPicPr>
            <p:nvPr/>
          </p:nvPicPr>
          <p:blipFill rotWithShape="1">
            <a:blip r:embed="rId3">
              <a:extLst>
                <a:ext uri="{28A0092B-C50C-407E-A947-70E740481C1C}">
                  <a14:useLocalDpi xmlns:a14="http://schemas.microsoft.com/office/drawing/2010/main" val="0"/>
                </a:ext>
              </a:extLst>
            </a:blip>
            <a:srcRect l="10508" t="56533" r="12306"/>
            <a:stretch/>
          </p:blipFill>
          <p:spPr>
            <a:xfrm>
              <a:off x="2097553" y="5540441"/>
              <a:ext cx="2929729" cy="901381"/>
            </a:xfrm>
            <a:prstGeom prst="rect">
              <a:avLst/>
            </a:prstGeom>
          </p:spPr>
        </p:pic>
        <p:pic>
          <p:nvPicPr>
            <p:cNvPr id="10" name="图片 9">
              <a:extLst>
                <a:ext uri="{FF2B5EF4-FFF2-40B4-BE49-F238E27FC236}">
                  <a16:creationId xmlns:a16="http://schemas.microsoft.com/office/drawing/2014/main" xmlns="" id="{9086E2E2-6EB8-4A94-8F33-B19390B0DE79}"/>
                </a:ext>
              </a:extLst>
            </p:cNvPr>
            <p:cNvPicPr>
              <a:picLocks noChangeAspect="1"/>
            </p:cNvPicPr>
            <p:nvPr/>
          </p:nvPicPr>
          <p:blipFill rotWithShape="1">
            <a:blip r:embed="rId3">
              <a:extLst>
                <a:ext uri="{28A0092B-C50C-407E-A947-70E740481C1C}">
                  <a14:useLocalDpi xmlns:a14="http://schemas.microsoft.com/office/drawing/2010/main" val="0"/>
                </a:ext>
              </a:extLst>
            </a:blip>
            <a:srcRect l="35115" t="3164" r="33861" b="41961"/>
            <a:stretch/>
          </p:blipFill>
          <p:spPr>
            <a:xfrm>
              <a:off x="1301155" y="5540443"/>
              <a:ext cx="980008" cy="901380"/>
            </a:xfrm>
            <a:prstGeom prst="rect">
              <a:avLst/>
            </a:prstGeom>
          </p:spPr>
        </p:pic>
      </p:grpSp>
    </p:spTree>
    <p:extLst>
      <p:ext uri="{BB962C8B-B14F-4D97-AF65-F5344CB8AC3E}">
        <p14:creationId xmlns:p14="http://schemas.microsoft.com/office/powerpoint/2010/main" val="132919993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BB60425A-73CE-4F7D-AD69-1342607B7C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63"/>
          <a:stretch/>
        </p:blipFill>
        <p:spPr>
          <a:xfrm>
            <a:off x="0" y="765267"/>
            <a:ext cx="12195175" cy="6090462"/>
          </a:xfrm>
          <a:prstGeom prst="rect">
            <a:avLst/>
          </a:prstGeom>
        </p:spPr>
      </p:pic>
      <p:sp>
        <p:nvSpPr>
          <p:cNvPr id="45" name="文本框 9"/>
          <p:cNvSpPr txBox="1"/>
          <p:nvPr/>
        </p:nvSpPr>
        <p:spPr>
          <a:xfrm>
            <a:off x="985019" y="188640"/>
            <a:ext cx="259228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Statement of problem</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xmlns="" id="{783EE996-E003-4059-9B00-45AD0215680D}"/>
              </a:ext>
            </a:extLst>
          </p:cNvPr>
          <p:cNvGrpSpPr/>
          <p:nvPr/>
        </p:nvGrpSpPr>
        <p:grpSpPr>
          <a:xfrm>
            <a:off x="9412843" y="187549"/>
            <a:ext cx="2517392" cy="335507"/>
            <a:chOff x="9412843" y="187549"/>
            <a:chExt cx="2517392" cy="335507"/>
          </a:xfrm>
        </p:grpSpPr>
        <p:grpSp>
          <p:nvGrpSpPr>
            <p:cNvPr id="9" name="组合 8">
              <a:extLst>
                <a:ext uri="{FF2B5EF4-FFF2-40B4-BE49-F238E27FC236}">
                  <a16:creationId xmlns:a16="http://schemas.microsoft.com/office/drawing/2014/main" xmlns="" id="{DFFF1C35-B7E0-4071-8463-933CD7936B26}"/>
                </a:ext>
              </a:extLst>
            </p:cNvPr>
            <p:cNvGrpSpPr/>
            <p:nvPr/>
          </p:nvGrpSpPr>
          <p:grpSpPr>
            <a:xfrm>
              <a:off x="9412843" y="187549"/>
              <a:ext cx="2517392" cy="335507"/>
              <a:chOff x="9412843" y="187549"/>
              <a:chExt cx="2517392" cy="335507"/>
            </a:xfrm>
          </p:grpSpPr>
          <p:sp>
            <p:nvSpPr>
              <p:cNvPr id="57" name="矩形 56"/>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61" name="文本框 9"/>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One</a:t>
              </a:r>
              <a:endParaRPr lang="zh-CN" altLang="en-US" sz="1400" b="1" dirty="0">
                <a:solidFill>
                  <a:schemeClr val="bg1"/>
                </a:solidFill>
                <a:latin typeface="微软雅黑" pitchFamily="34" charset="-122"/>
                <a:ea typeface="微软雅黑" pitchFamily="34" charset="-122"/>
              </a:endParaRPr>
            </a:p>
          </p:txBody>
        </p:sp>
        <p:sp>
          <p:nvSpPr>
            <p:cNvPr id="62" name="文本框 9"/>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Introduction</a:t>
              </a:r>
              <a:endParaRPr lang="zh-CN" altLang="en-US" sz="1400" b="1" dirty="0">
                <a:solidFill>
                  <a:schemeClr val="bg1"/>
                </a:solidFill>
                <a:latin typeface="微软雅黑" pitchFamily="34" charset="-122"/>
                <a:ea typeface="微软雅黑" pitchFamily="34" charset="-122"/>
              </a:endParaRPr>
            </a:p>
          </p:txBody>
        </p:sp>
      </p:gr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xmlns="" id="{3F1017E6-C93E-49E4-B7FF-CE90BCC22CB2}"/>
              </a:ext>
            </a:extLst>
          </p:cNvPr>
          <p:cNvSpPr/>
          <p:nvPr/>
        </p:nvSpPr>
        <p:spPr>
          <a:xfrm>
            <a:off x="-1" y="776154"/>
            <a:ext cx="12195175" cy="608184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矩形 6">
            <a:extLst>
              <a:ext uri="{FF2B5EF4-FFF2-40B4-BE49-F238E27FC236}">
                <a16:creationId xmlns:a16="http://schemas.microsoft.com/office/drawing/2014/main" xmlns="" id="{66A15874-F415-4A46-BC32-8CF4711C02A6}"/>
              </a:ext>
            </a:extLst>
          </p:cNvPr>
          <p:cNvSpPr/>
          <p:nvPr/>
        </p:nvSpPr>
        <p:spPr>
          <a:xfrm>
            <a:off x="1328453" y="1135221"/>
            <a:ext cx="9538269" cy="4924425"/>
          </a:xfrm>
          <a:prstGeom prst="rect">
            <a:avLst/>
          </a:prstGeom>
          <a:solidFill>
            <a:srgbClr val="34495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文本框 49">
            <a:extLst>
              <a:ext uri="{FF2B5EF4-FFF2-40B4-BE49-F238E27FC236}">
                <a16:creationId xmlns:a16="http://schemas.microsoft.com/office/drawing/2014/main" xmlns="" id="{86798DFD-63A5-48A9-B9EC-45FC9359FB60}"/>
              </a:ext>
            </a:extLst>
          </p:cNvPr>
          <p:cNvSpPr txBox="1"/>
          <p:nvPr/>
        </p:nvSpPr>
        <p:spPr>
          <a:xfrm>
            <a:off x="1559731" y="1366053"/>
            <a:ext cx="9538269" cy="4770537"/>
          </a:xfrm>
          <a:prstGeom prst="rect">
            <a:avLst/>
          </a:prstGeom>
          <a:solidFill>
            <a:schemeClr val="bg1">
              <a:alpha val="0"/>
            </a:schemeClr>
          </a:solidFill>
        </p:spPr>
        <p:txBody>
          <a:bodyPr wrap="square" rtlCol="0">
            <a:spAutoFit/>
          </a:bodyPr>
          <a:lstStyle/>
          <a:p>
            <a:pPr>
              <a:spcBef>
                <a:spcPts val="1200"/>
              </a:spcBef>
            </a:pPr>
            <a:r>
              <a:rPr lang="en-US" sz="2000" dirty="0">
                <a:solidFill>
                  <a:srgbClr val="FBC301"/>
                </a:solidFill>
                <a:latin typeface="微软雅黑" panose="020B0503020204020204" pitchFamily="34" charset="-122"/>
                <a:ea typeface="微软雅黑" panose="020B0503020204020204" pitchFamily="34" charset="-122"/>
              </a:rPr>
              <a:t> </a:t>
            </a:r>
            <a:r>
              <a:rPr lang="en-US" sz="2400" dirty="0">
                <a:solidFill>
                  <a:srgbClr val="FBC301"/>
                </a:solidFill>
                <a:latin typeface="微软雅黑" panose="020B0503020204020204" pitchFamily="34" charset="-122"/>
                <a:ea typeface="微软雅黑" panose="020B0503020204020204" pitchFamily="34" charset="-122"/>
              </a:rPr>
              <a:t>Factors driving the trend of the oil price:</a:t>
            </a:r>
          </a:p>
          <a:p>
            <a:endParaRPr lang="en-US" sz="2000" dirty="0">
              <a:solidFill>
                <a:srgbClr val="FBC301"/>
              </a:solidFill>
              <a:latin typeface="微软雅黑" panose="020B0503020204020204" pitchFamily="34" charset="-122"/>
              <a:ea typeface="微软雅黑" panose="020B0503020204020204" pitchFamily="34" charset="-122"/>
            </a:endParaRPr>
          </a:p>
          <a:p>
            <a:pPr lvl="1"/>
            <a:r>
              <a:rPr lang="en-US" altLang="zh-CN" sz="2000" dirty="0">
                <a:solidFill>
                  <a:srgbClr val="FBC301"/>
                </a:solidFill>
                <a:latin typeface="微软雅黑" panose="020B0503020204020204" pitchFamily="34" charset="-122"/>
                <a:ea typeface="微软雅黑" panose="020B0503020204020204" pitchFamily="34" charset="-122"/>
              </a:rPr>
              <a:t>1. Organization of Petroleum Exporting Countries (OPEC)</a:t>
            </a:r>
          </a:p>
          <a:p>
            <a:pPr marL="800100" lvl="1" indent="-342900">
              <a:buAutoNum type="arabicPeriod"/>
            </a:pPr>
            <a:endParaRPr lang="en-US" altLang="zh-CN" sz="2000" dirty="0">
              <a:solidFill>
                <a:srgbClr val="FBC301"/>
              </a:solidFill>
              <a:latin typeface="微软雅黑" panose="020B0503020204020204" pitchFamily="34" charset="-122"/>
              <a:ea typeface="微软雅黑" panose="020B0503020204020204" pitchFamily="34" charset="-122"/>
            </a:endParaRPr>
          </a:p>
          <a:p>
            <a:pPr lvl="1"/>
            <a:r>
              <a:rPr lang="en-US" altLang="zh-CN" sz="2000" dirty="0">
                <a:solidFill>
                  <a:srgbClr val="FBC301"/>
                </a:solidFill>
                <a:latin typeface="微软雅黑" panose="020B0503020204020204" pitchFamily="34" charset="-122"/>
                <a:ea typeface="微软雅黑" panose="020B0503020204020204" pitchFamily="34" charset="-122"/>
              </a:rPr>
              <a:t>2. The innovation of shale oil exploiting technology (U.S.)</a:t>
            </a:r>
          </a:p>
          <a:p>
            <a:pPr marL="800100" lvl="1" indent="-342900">
              <a:buAutoNum type="arabicPeriod"/>
            </a:pPr>
            <a:endParaRPr lang="en-US" altLang="zh-CN" sz="2000" dirty="0">
              <a:solidFill>
                <a:srgbClr val="FBC301"/>
              </a:solidFill>
              <a:latin typeface="微软雅黑" panose="020B0503020204020204" pitchFamily="34" charset="-122"/>
              <a:ea typeface="微软雅黑" panose="020B0503020204020204" pitchFamily="34" charset="-122"/>
            </a:endParaRPr>
          </a:p>
          <a:p>
            <a:pPr lvl="1"/>
            <a:r>
              <a:rPr lang="en-US" altLang="zh-CN" sz="2000" dirty="0">
                <a:solidFill>
                  <a:srgbClr val="FBC301"/>
                </a:solidFill>
                <a:latin typeface="微软雅黑" panose="020B0503020204020204" pitchFamily="34" charset="-122"/>
                <a:ea typeface="微软雅黑" panose="020B0503020204020204" pitchFamily="34" charset="-122"/>
              </a:rPr>
              <a:t>3. Substantial reserves of shale oil resources found in China</a:t>
            </a:r>
          </a:p>
          <a:p>
            <a:pPr marL="800100" lvl="1" indent="-342900">
              <a:buAutoNum type="arabicPeriod"/>
            </a:pPr>
            <a:endParaRPr lang="en-US" sz="2000" dirty="0">
              <a:solidFill>
                <a:srgbClr val="FBC301"/>
              </a:solidFill>
              <a:latin typeface="微软雅黑" panose="020B0503020204020204" pitchFamily="34" charset="-122"/>
              <a:ea typeface="微软雅黑" panose="020B0503020204020204" pitchFamily="34" charset="-122"/>
            </a:endParaRPr>
          </a:p>
          <a:p>
            <a:pPr marL="800100" lvl="1" indent="-342900">
              <a:buAutoNum type="arabicPeriod"/>
            </a:pPr>
            <a:endParaRPr lang="en-US" sz="2000" dirty="0">
              <a:solidFill>
                <a:srgbClr val="FBC301"/>
              </a:solidFill>
              <a:latin typeface="微软雅黑" panose="020B0503020204020204" pitchFamily="34" charset="-122"/>
              <a:ea typeface="微软雅黑" panose="020B0503020204020204" pitchFamily="34" charset="-122"/>
            </a:endParaRPr>
          </a:p>
          <a:p>
            <a:pPr lvl="1"/>
            <a:endParaRPr lang="en-US" sz="2000" dirty="0">
              <a:solidFill>
                <a:srgbClr val="FBC301"/>
              </a:solidFill>
              <a:latin typeface="微软雅黑" panose="020B0503020204020204" pitchFamily="34" charset="-122"/>
              <a:ea typeface="微软雅黑" panose="020B0503020204020204" pitchFamily="34" charset="-122"/>
            </a:endParaRPr>
          </a:p>
          <a:p>
            <a:pPr marL="800100" lvl="1" indent="-342900">
              <a:buAutoNum type="arabicPeriod"/>
            </a:pPr>
            <a:endParaRPr lang="en-US" sz="2000" dirty="0">
              <a:solidFill>
                <a:srgbClr val="FBC301"/>
              </a:solidFill>
              <a:latin typeface="微软雅黑" panose="020B0503020204020204" pitchFamily="34" charset="-122"/>
              <a:ea typeface="微软雅黑" panose="020B0503020204020204" pitchFamily="34" charset="-122"/>
            </a:endParaRPr>
          </a:p>
          <a:p>
            <a:pPr lvl="1"/>
            <a:r>
              <a:rPr lang="en-US" sz="2000" dirty="0">
                <a:solidFill>
                  <a:srgbClr val="FBC301"/>
                </a:solidFill>
                <a:latin typeface="微软雅黑" panose="020B0503020204020204" pitchFamily="34" charset="-122"/>
                <a:ea typeface="微软雅黑" panose="020B0503020204020204" pitchFamily="34" charset="-122"/>
              </a:rPr>
              <a:t>4. Demand for crude oil in Asia</a:t>
            </a:r>
          </a:p>
          <a:p>
            <a:pPr lvl="1"/>
            <a:endParaRPr lang="en-US" sz="2000" dirty="0">
              <a:solidFill>
                <a:srgbClr val="FBC301"/>
              </a:solidFill>
              <a:latin typeface="微软雅黑" panose="020B0503020204020204" pitchFamily="34" charset="-122"/>
              <a:ea typeface="微软雅黑" panose="020B0503020204020204" pitchFamily="34" charset="-122"/>
            </a:endParaRPr>
          </a:p>
          <a:p>
            <a:pPr lvl="1"/>
            <a:r>
              <a:rPr lang="en-US" sz="2000" dirty="0">
                <a:solidFill>
                  <a:srgbClr val="FBC301"/>
                </a:solidFill>
                <a:latin typeface="微软雅黑" panose="020B0503020204020204" pitchFamily="34" charset="-122"/>
                <a:ea typeface="微软雅黑" panose="020B0503020204020204" pitchFamily="34" charset="-122"/>
              </a:rPr>
              <a:t>……</a:t>
            </a:r>
          </a:p>
          <a:p>
            <a:pPr lvl="1"/>
            <a:endParaRPr lang="en-US" sz="2000" dirty="0">
              <a:solidFill>
                <a:srgbClr val="FBC301"/>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xmlns="" id="{C88E0D5E-2347-4732-92CD-835EC4E5AD9C}"/>
              </a:ext>
            </a:extLst>
          </p:cNvPr>
          <p:cNvSpPr/>
          <p:nvPr/>
        </p:nvSpPr>
        <p:spPr>
          <a:xfrm>
            <a:off x="2281163" y="3933056"/>
            <a:ext cx="8563370" cy="646331"/>
          </a:xfrm>
          <a:prstGeom prst="rect">
            <a:avLst/>
          </a:prstGeom>
        </p:spPr>
        <p:txBody>
          <a:bodyPr wrap="none">
            <a:spAutoFit/>
          </a:bodyPr>
          <a:lstStyle/>
          <a:p>
            <a:r>
              <a:rPr lang="en-US" altLang="zh-CN" dirty="0">
                <a:solidFill>
                  <a:schemeClr val="bg1"/>
                </a:solidFill>
                <a:latin typeface="Times New Roman" panose="02020603050405020304" pitchFamily="18" charset="0"/>
                <a:cs typeface="Times New Roman" panose="02020603050405020304" pitchFamily="18" charset="0"/>
              </a:rPr>
              <a:t>“the concentration of organic carbon in Chinese oil shale is high” &amp;</a:t>
            </a:r>
          </a:p>
          <a:p>
            <a:r>
              <a:rPr lang="en-US" altLang="zh-CN" dirty="0">
                <a:solidFill>
                  <a:schemeClr val="bg1"/>
                </a:solidFill>
                <a:latin typeface="Times New Roman" panose="02020603050405020304" pitchFamily="18" charset="0"/>
                <a:cs typeface="Times New Roman" panose="02020603050405020304" pitchFamily="18" charset="0"/>
              </a:rPr>
              <a:t>“resources in China are abundant with a high potential for exploitation” (Liu, et al., 2017) </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xmlns="" id="{3A15171B-94CD-45A2-AEB1-B05A1225E2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86" t="6260" r="50945" b="54839"/>
          <a:stretch/>
        </p:blipFill>
        <p:spPr>
          <a:xfrm>
            <a:off x="9337947" y="2693062"/>
            <a:ext cx="720080" cy="375898"/>
          </a:xfrm>
          <a:prstGeom prst="rect">
            <a:avLst/>
          </a:prstGeom>
        </p:spPr>
      </p:pic>
      <p:pic>
        <p:nvPicPr>
          <p:cNvPr id="14" name="图片 13">
            <a:extLst>
              <a:ext uri="{FF2B5EF4-FFF2-40B4-BE49-F238E27FC236}">
                <a16:creationId xmlns:a16="http://schemas.microsoft.com/office/drawing/2014/main" xmlns="" id="{156616DA-2972-46C9-ADD2-2156B65877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2123" y="2022228"/>
            <a:ext cx="1214655" cy="398660"/>
          </a:xfrm>
          <a:prstGeom prst="rect">
            <a:avLst/>
          </a:prstGeom>
        </p:spPr>
      </p:pic>
      <p:pic>
        <p:nvPicPr>
          <p:cNvPr id="16" name="图片 15">
            <a:extLst>
              <a:ext uri="{FF2B5EF4-FFF2-40B4-BE49-F238E27FC236}">
                <a16:creationId xmlns:a16="http://schemas.microsoft.com/office/drawing/2014/main" xmlns="" id="{21762382-FF0C-4763-AD81-2B95C4D474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25980" y="3311171"/>
            <a:ext cx="720079" cy="453442"/>
          </a:xfrm>
          <a:prstGeom prst="rect">
            <a:avLst/>
          </a:prstGeom>
        </p:spPr>
      </p:pic>
      <p:pic>
        <p:nvPicPr>
          <p:cNvPr id="18" name="图片 17">
            <a:extLst>
              <a:ext uri="{FF2B5EF4-FFF2-40B4-BE49-F238E27FC236}">
                <a16:creationId xmlns:a16="http://schemas.microsoft.com/office/drawing/2014/main" xmlns="" id="{86EAA87C-C2F2-4EAC-BB39-FD26BA47DDC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190566" y="4731310"/>
            <a:ext cx="744564" cy="680449"/>
          </a:xfrm>
          <a:prstGeom prst="rect">
            <a:avLst/>
          </a:prstGeom>
        </p:spPr>
      </p:pic>
    </p:spTree>
    <p:extLst>
      <p:ext uri="{BB962C8B-B14F-4D97-AF65-F5344CB8AC3E}">
        <p14:creationId xmlns:p14="http://schemas.microsoft.com/office/powerpoint/2010/main" val="6359077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0">
                                            <p:txEl>
                                              <p:pRg st="0" end="0"/>
                                            </p:txEl>
                                          </p:spTgt>
                                        </p:tgtEl>
                                        <p:attrNameLst>
                                          <p:attrName>style.visibility</p:attrName>
                                        </p:attrNameLst>
                                      </p:cBhvr>
                                      <p:to>
                                        <p:strVal val="visible"/>
                                      </p:to>
                                    </p:set>
                                    <p:animEffect transition="in" filter="wipe(up)">
                                      <p:cBhvr>
                                        <p:cTn id="11" dur="1000"/>
                                        <p:tgtEl>
                                          <p:spTgt spid="50">
                                            <p:txEl>
                                              <p:pRg st="0" end="0"/>
                                            </p:txEl>
                                          </p:spTgt>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animEffect transition="in" filter="wipe(up)">
                                      <p:cBhvr>
                                        <p:cTn id="15" dur="1000"/>
                                        <p:tgtEl>
                                          <p:spTgt spid="50">
                                            <p:txEl>
                                              <p:pRg st="2" end="2"/>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childTnLst>
                          </p:cTn>
                        </p:par>
                        <p:par>
                          <p:cTn id="20" fill="hold">
                            <p:stCondLst>
                              <p:cond delay="2750"/>
                            </p:stCondLst>
                            <p:childTnLst>
                              <p:par>
                                <p:cTn id="21" presetID="22" presetClass="entr" presetSubtype="1" fill="hold" nodeType="after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animEffect transition="in" filter="wipe(up)">
                                      <p:cBhvr>
                                        <p:cTn id="23" dur="1000"/>
                                        <p:tgtEl>
                                          <p:spTgt spid="50">
                                            <p:txEl>
                                              <p:pRg st="4" end="4"/>
                                            </p:txEl>
                                          </p:spTgt>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childTnLst>
                          </p:cTn>
                        </p:par>
                        <p:par>
                          <p:cTn id="28" fill="hold">
                            <p:stCondLst>
                              <p:cond delay="4000"/>
                            </p:stCondLst>
                            <p:childTnLst>
                              <p:par>
                                <p:cTn id="29" presetID="22" presetClass="entr" presetSubtype="1" fill="hold" nodeType="afterEffect">
                                  <p:stCondLst>
                                    <p:cond delay="0"/>
                                  </p:stCondLst>
                                  <p:childTnLst>
                                    <p:set>
                                      <p:cBhvr>
                                        <p:cTn id="30" dur="1" fill="hold">
                                          <p:stCondLst>
                                            <p:cond delay="0"/>
                                          </p:stCondLst>
                                        </p:cTn>
                                        <p:tgtEl>
                                          <p:spTgt spid="50">
                                            <p:txEl>
                                              <p:pRg st="6" end="6"/>
                                            </p:txEl>
                                          </p:spTgt>
                                        </p:tgtEl>
                                        <p:attrNameLst>
                                          <p:attrName>style.visibility</p:attrName>
                                        </p:attrNameLst>
                                      </p:cBhvr>
                                      <p:to>
                                        <p:strVal val="visible"/>
                                      </p:to>
                                    </p:set>
                                    <p:animEffect transition="in" filter="wipe(up)">
                                      <p:cBhvr>
                                        <p:cTn id="31" dur="1000"/>
                                        <p:tgtEl>
                                          <p:spTgt spid="50">
                                            <p:txEl>
                                              <p:pRg st="6" end="6"/>
                                            </p:txEl>
                                          </p:spTgt>
                                        </p:tgtEl>
                                      </p:cBhvr>
                                    </p:animEffect>
                                  </p:childTnLst>
                                </p:cTn>
                              </p:par>
                            </p:childTnLst>
                          </p:cTn>
                        </p:par>
                        <p:par>
                          <p:cTn id="32" fill="hold">
                            <p:stCondLst>
                              <p:cond delay="50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childTnLst>
                          </p:cTn>
                        </p:par>
                        <p:par>
                          <p:cTn id="36" fill="hold">
                            <p:stCondLst>
                              <p:cond delay="5250"/>
                            </p:stCondLst>
                            <p:childTnLst>
                              <p:par>
                                <p:cTn id="37" presetID="10" presetClass="entr" presetSubtype="0" fill="hold" grpId="0"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childTnLst>
                          </p:cTn>
                        </p:par>
                        <p:par>
                          <p:cTn id="40" fill="hold">
                            <p:stCondLst>
                              <p:cond delay="5750"/>
                            </p:stCondLst>
                            <p:childTnLst>
                              <p:par>
                                <p:cTn id="41" presetID="22" presetClass="entr" presetSubtype="1" fill="hold" nodeType="afterEffect">
                                  <p:stCondLst>
                                    <p:cond delay="0"/>
                                  </p:stCondLst>
                                  <p:childTnLst>
                                    <p:set>
                                      <p:cBhvr>
                                        <p:cTn id="42" dur="1" fill="hold">
                                          <p:stCondLst>
                                            <p:cond delay="0"/>
                                          </p:stCondLst>
                                        </p:cTn>
                                        <p:tgtEl>
                                          <p:spTgt spid="50">
                                            <p:txEl>
                                              <p:pRg st="11" end="11"/>
                                            </p:txEl>
                                          </p:spTgt>
                                        </p:tgtEl>
                                        <p:attrNameLst>
                                          <p:attrName>style.visibility</p:attrName>
                                        </p:attrNameLst>
                                      </p:cBhvr>
                                      <p:to>
                                        <p:strVal val="visible"/>
                                      </p:to>
                                    </p:set>
                                    <p:animEffect transition="in" filter="wipe(up)">
                                      <p:cBhvr>
                                        <p:cTn id="43" dur="1000"/>
                                        <p:tgtEl>
                                          <p:spTgt spid="50">
                                            <p:txEl>
                                              <p:pRg st="11" end="11"/>
                                            </p:txEl>
                                          </p:spTgt>
                                        </p:tgtEl>
                                      </p:cBhvr>
                                    </p:animEffect>
                                  </p:childTnLst>
                                </p:cTn>
                              </p:par>
                            </p:childTnLst>
                          </p:cTn>
                        </p:par>
                        <p:par>
                          <p:cTn id="44" fill="hold">
                            <p:stCondLst>
                              <p:cond delay="6750"/>
                            </p:stCondLst>
                            <p:childTnLst>
                              <p:par>
                                <p:cTn id="45" presetID="10"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50"/>
                                        <p:tgtEl>
                                          <p:spTgt spid="18"/>
                                        </p:tgtEl>
                                      </p:cBhvr>
                                    </p:animEffect>
                                  </p:childTnLst>
                                </p:cTn>
                              </p:par>
                            </p:childTnLst>
                          </p:cTn>
                        </p:par>
                        <p:par>
                          <p:cTn id="48" fill="hold">
                            <p:stCondLst>
                              <p:cond delay="7000"/>
                            </p:stCondLst>
                            <p:childTnLst>
                              <p:par>
                                <p:cTn id="49" presetID="22" presetClass="entr" presetSubtype="1" fill="hold" nodeType="afterEffect">
                                  <p:stCondLst>
                                    <p:cond delay="0"/>
                                  </p:stCondLst>
                                  <p:childTnLst>
                                    <p:set>
                                      <p:cBhvr>
                                        <p:cTn id="50" dur="1" fill="hold">
                                          <p:stCondLst>
                                            <p:cond delay="0"/>
                                          </p:stCondLst>
                                        </p:cTn>
                                        <p:tgtEl>
                                          <p:spTgt spid="50">
                                            <p:txEl>
                                              <p:pRg st="13" end="13"/>
                                            </p:txEl>
                                          </p:spTgt>
                                        </p:tgtEl>
                                        <p:attrNameLst>
                                          <p:attrName>style.visibility</p:attrName>
                                        </p:attrNameLst>
                                      </p:cBhvr>
                                      <p:to>
                                        <p:strVal val="visible"/>
                                      </p:to>
                                    </p:set>
                                    <p:animEffect transition="in" filter="wipe(up)">
                                      <p:cBhvr>
                                        <p:cTn id="51" dur="500"/>
                                        <p:tgtEl>
                                          <p:spTgt spid="5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016224"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Literature review</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19"/>
          <p:cNvSpPr>
            <a:spLocks/>
          </p:cNvSpPr>
          <p:nvPr/>
        </p:nvSpPr>
        <p:spPr bwMode="auto">
          <a:xfrm>
            <a:off x="3694124" y="4915341"/>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0"/>
          <p:cNvSpPr>
            <a:spLocks/>
          </p:cNvSpPr>
          <p:nvPr/>
        </p:nvSpPr>
        <p:spPr bwMode="auto">
          <a:xfrm>
            <a:off x="6103903" y="4977489"/>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1"/>
          <p:cNvSpPr>
            <a:spLocks/>
          </p:cNvSpPr>
          <p:nvPr/>
        </p:nvSpPr>
        <p:spPr bwMode="auto">
          <a:xfrm>
            <a:off x="6346485" y="2519595"/>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2"/>
          <p:cNvSpPr>
            <a:spLocks/>
          </p:cNvSpPr>
          <p:nvPr/>
        </p:nvSpPr>
        <p:spPr bwMode="auto">
          <a:xfrm>
            <a:off x="5123553" y="3371639"/>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3"/>
          <p:cNvSpPr>
            <a:spLocks/>
          </p:cNvSpPr>
          <p:nvPr/>
        </p:nvSpPr>
        <p:spPr bwMode="auto">
          <a:xfrm>
            <a:off x="6683293" y="3959047"/>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4"/>
          <p:cNvSpPr>
            <a:spLocks/>
          </p:cNvSpPr>
          <p:nvPr/>
        </p:nvSpPr>
        <p:spPr bwMode="auto">
          <a:xfrm>
            <a:off x="4465976" y="2031310"/>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5"/>
          <p:cNvSpPr>
            <a:spLocks/>
          </p:cNvSpPr>
          <p:nvPr/>
        </p:nvSpPr>
        <p:spPr bwMode="auto">
          <a:xfrm>
            <a:off x="4305591" y="3750547"/>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6"/>
          <p:cNvSpPr>
            <a:spLocks/>
          </p:cNvSpPr>
          <p:nvPr/>
        </p:nvSpPr>
        <p:spPr bwMode="auto">
          <a:xfrm>
            <a:off x="5710961" y="2685995"/>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7"/>
          <p:cNvSpPr>
            <a:spLocks/>
          </p:cNvSpPr>
          <p:nvPr/>
        </p:nvSpPr>
        <p:spPr bwMode="auto">
          <a:xfrm>
            <a:off x="6176076" y="1780455"/>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椭圆 21"/>
          <p:cNvSpPr/>
          <p:nvPr/>
        </p:nvSpPr>
        <p:spPr>
          <a:xfrm>
            <a:off x="3491910" y="4867227"/>
            <a:ext cx="429028" cy="429028"/>
          </a:xfrm>
          <a:prstGeom prst="ellipse">
            <a:avLst/>
          </a:prstGeom>
          <a:solidFill>
            <a:srgbClr val="FBC30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3" name="椭圆 22"/>
          <p:cNvSpPr/>
          <p:nvPr/>
        </p:nvSpPr>
        <p:spPr>
          <a:xfrm>
            <a:off x="4214034" y="3432019"/>
            <a:ext cx="429028" cy="429028"/>
          </a:xfrm>
          <a:prstGeom prst="ellipse">
            <a:avLst/>
          </a:prstGeom>
          <a:solidFill>
            <a:srgbClr val="34495E"/>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4" name="椭圆 23"/>
          <p:cNvSpPr/>
          <p:nvPr/>
        </p:nvSpPr>
        <p:spPr>
          <a:xfrm>
            <a:off x="8529450" y="3876852"/>
            <a:ext cx="429028" cy="429028"/>
          </a:xfrm>
          <a:prstGeom prst="ellipse">
            <a:avLst/>
          </a:prstGeom>
          <a:solidFill>
            <a:srgbClr val="FBC30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5" name="椭圆 24"/>
          <p:cNvSpPr/>
          <p:nvPr/>
        </p:nvSpPr>
        <p:spPr>
          <a:xfrm>
            <a:off x="7730466" y="2233283"/>
            <a:ext cx="429028" cy="429028"/>
          </a:xfrm>
          <a:prstGeom prst="ellipse">
            <a:avLst/>
          </a:prstGeom>
          <a:solidFill>
            <a:srgbClr val="34495E"/>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7" name="椭圆 26"/>
          <p:cNvSpPr/>
          <p:nvPr/>
        </p:nvSpPr>
        <p:spPr>
          <a:xfrm>
            <a:off x="4348549" y="1766261"/>
            <a:ext cx="429028" cy="429028"/>
          </a:xfrm>
          <a:prstGeom prst="ellipse">
            <a:avLst/>
          </a:prstGeom>
          <a:solidFill>
            <a:srgbClr val="FBC30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8" name="TextBox 22"/>
          <p:cNvSpPr txBox="1"/>
          <p:nvPr/>
        </p:nvSpPr>
        <p:spPr>
          <a:xfrm>
            <a:off x="985019" y="4634445"/>
            <a:ext cx="2426469" cy="124918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r"/>
            <a:r>
              <a:rPr lang="en-US" altLang="zh-CN" sz="1600" noProof="1">
                <a:solidFill>
                  <a:srgbClr val="FBC301"/>
                </a:solidFill>
              </a:rPr>
              <a:t>Lorde, Jackman and Thomas (2009): impact of oil price in Trinidad and Tobago</a:t>
            </a:r>
          </a:p>
        </p:txBody>
      </p:sp>
      <p:sp>
        <p:nvSpPr>
          <p:cNvPr id="29" name="TextBox 22"/>
          <p:cNvSpPr txBox="1"/>
          <p:nvPr/>
        </p:nvSpPr>
        <p:spPr>
          <a:xfrm>
            <a:off x="1434421" y="3317404"/>
            <a:ext cx="2637746" cy="658257"/>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r"/>
            <a:r>
              <a:rPr lang="en-US" altLang="zh-CN" sz="1600" noProof="1">
                <a:solidFill>
                  <a:schemeClr val="tx1">
                    <a:lumMod val="65000"/>
                    <a:lumOff val="35000"/>
                  </a:schemeClr>
                </a:solidFill>
              </a:rPr>
              <a:t>Jbir and Zouari-Ghorbel (2008): Tunisian case</a:t>
            </a:r>
          </a:p>
        </p:txBody>
      </p:sp>
      <p:sp>
        <p:nvSpPr>
          <p:cNvPr id="30" name="TextBox 22"/>
          <p:cNvSpPr txBox="1"/>
          <p:nvPr/>
        </p:nvSpPr>
        <p:spPr>
          <a:xfrm>
            <a:off x="9098821" y="3649539"/>
            <a:ext cx="2327358" cy="95372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600" noProof="1">
                <a:solidFill>
                  <a:srgbClr val="FBC301"/>
                </a:solidFill>
              </a:rPr>
              <a:t>Rafiq, Sali and Bloch (2008): Thai economy case</a:t>
            </a:r>
          </a:p>
        </p:txBody>
      </p:sp>
      <p:sp>
        <p:nvSpPr>
          <p:cNvPr id="31" name="TextBox 22"/>
          <p:cNvSpPr txBox="1"/>
          <p:nvPr/>
        </p:nvSpPr>
        <p:spPr>
          <a:xfrm>
            <a:off x="8368878" y="2007945"/>
            <a:ext cx="1827920" cy="95372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GB" altLang="zh-CN" sz="1600" noProof="1">
                <a:solidFill>
                  <a:schemeClr val="tx1">
                    <a:lumMod val="65000"/>
                    <a:lumOff val="35000"/>
                  </a:schemeClr>
                </a:solidFill>
              </a:rPr>
              <a:t>Omojolaibi (2014): Nigeria case</a:t>
            </a:r>
            <a:endParaRPr lang="en-US" altLang="zh-CN" sz="1600" noProof="1">
              <a:solidFill>
                <a:schemeClr val="tx1">
                  <a:lumMod val="65000"/>
                  <a:lumOff val="35000"/>
                </a:schemeClr>
              </a:solidFill>
            </a:endParaRPr>
          </a:p>
        </p:txBody>
      </p:sp>
      <p:sp>
        <p:nvSpPr>
          <p:cNvPr id="32" name="TextBox 22"/>
          <p:cNvSpPr txBox="1"/>
          <p:nvPr/>
        </p:nvSpPr>
        <p:spPr>
          <a:xfrm>
            <a:off x="563270" y="1660925"/>
            <a:ext cx="3661453" cy="1249188"/>
          </a:xfrm>
          <a:prstGeom prst="rect">
            <a:avLst/>
          </a:prstGeom>
          <a:noFill/>
        </p:spPr>
        <p:txBody>
          <a:bodyPr wrap="square" rtlCol="0">
            <a:spAutoFit/>
          </a:bodyPr>
          <a:lstStyle/>
          <a:p>
            <a:pPr lvl="0" algn="r">
              <a:lnSpc>
                <a:spcPct val="120000"/>
              </a:lnSpc>
              <a:spcAft>
                <a:spcPct val="40000"/>
              </a:spcAft>
              <a:buClr>
                <a:srgbClr val="292929"/>
              </a:buClr>
            </a:pPr>
            <a:r>
              <a:rPr lang="en-US" altLang="zh-CN" sz="1600" b="1" dirty="0">
                <a:solidFill>
                  <a:srgbClr val="FBC301"/>
                </a:solidFill>
                <a:latin typeface="微软雅黑" panose="020B0503020204020204" pitchFamily="34" charset="-122"/>
                <a:ea typeface="微软雅黑" panose="020B0503020204020204" pitchFamily="34" charset="-122"/>
              </a:rPr>
              <a:t>Du, He and Wei (2010): influence of oil price shock is increasing, resulting from the dependence on oil import and consumption</a:t>
            </a:r>
          </a:p>
        </p:txBody>
      </p:sp>
      <p:grpSp>
        <p:nvGrpSpPr>
          <p:cNvPr id="40" name="组合 39">
            <a:extLst>
              <a:ext uri="{FF2B5EF4-FFF2-40B4-BE49-F238E27FC236}">
                <a16:creationId xmlns:a16="http://schemas.microsoft.com/office/drawing/2014/main" xmlns="" id="{3778A4CD-321F-4184-841C-309FA3FF6662}"/>
              </a:ext>
            </a:extLst>
          </p:cNvPr>
          <p:cNvGrpSpPr/>
          <p:nvPr/>
        </p:nvGrpSpPr>
        <p:grpSpPr>
          <a:xfrm>
            <a:off x="9412843" y="187549"/>
            <a:ext cx="2517392" cy="335507"/>
            <a:chOff x="9412843" y="187549"/>
            <a:chExt cx="2517392" cy="335507"/>
          </a:xfrm>
        </p:grpSpPr>
        <p:grpSp>
          <p:nvGrpSpPr>
            <p:cNvPr id="41" name="组合 40">
              <a:extLst>
                <a:ext uri="{FF2B5EF4-FFF2-40B4-BE49-F238E27FC236}">
                  <a16:creationId xmlns:a16="http://schemas.microsoft.com/office/drawing/2014/main" xmlns="" id="{D44D250E-6331-427B-B72D-2D8F6BE7EF8F}"/>
                </a:ext>
              </a:extLst>
            </p:cNvPr>
            <p:cNvGrpSpPr/>
            <p:nvPr/>
          </p:nvGrpSpPr>
          <p:grpSpPr>
            <a:xfrm>
              <a:off x="9412843" y="187549"/>
              <a:ext cx="2517392" cy="335507"/>
              <a:chOff x="9412843" y="187549"/>
              <a:chExt cx="2517392" cy="335507"/>
            </a:xfrm>
          </p:grpSpPr>
          <p:sp>
            <p:nvSpPr>
              <p:cNvPr id="44" name="矩形 43">
                <a:extLst>
                  <a:ext uri="{FF2B5EF4-FFF2-40B4-BE49-F238E27FC236}">
                    <a16:creationId xmlns:a16="http://schemas.microsoft.com/office/drawing/2014/main" xmlns="" id="{D552A9EF-B4D0-4B7F-9CC6-9AB9FFA440C2}"/>
                  </a:ext>
                </a:extLst>
              </p:cNvPr>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A75FB56F-8723-489B-896F-BC9A47F1B4BD}"/>
                  </a:ext>
                </a:extLst>
              </p:cNvPr>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58B03881-1A72-47B3-B625-1389A148125C}"/>
                </a:ext>
              </a:extLst>
            </p:cNvPr>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One</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0109C488-2BB3-46CA-8A36-20FEED9BC1F6}"/>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Introduction</a:t>
              </a:r>
              <a:endParaRPr lang="zh-CN" altLang="en-US" sz="1400" b="1" dirty="0">
                <a:solidFill>
                  <a:schemeClr val="bg1"/>
                </a:solidFill>
                <a:latin typeface="微软雅黑" pitchFamily="34" charset="-122"/>
                <a:ea typeface="微软雅黑" pitchFamily="34" charset="-122"/>
              </a:endParaRPr>
            </a:p>
          </p:txBody>
        </p:sp>
      </p:grpSp>
      <p:sp>
        <p:nvSpPr>
          <p:cNvPr id="47" name="TextBox 22">
            <a:extLst>
              <a:ext uri="{FF2B5EF4-FFF2-40B4-BE49-F238E27FC236}">
                <a16:creationId xmlns:a16="http://schemas.microsoft.com/office/drawing/2014/main" xmlns="" id="{5A3A8698-E7DC-488A-BE7B-7BC88300D773}"/>
              </a:ext>
            </a:extLst>
          </p:cNvPr>
          <p:cNvSpPr txBox="1"/>
          <p:nvPr/>
        </p:nvSpPr>
        <p:spPr>
          <a:xfrm>
            <a:off x="985019" y="772786"/>
            <a:ext cx="6336704" cy="369332"/>
          </a:xfrm>
          <a:prstGeom prst="rect">
            <a:avLst/>
          </a:prstGeom>
          <a:noFill/>
        </p:spPr>
        <p:txBody>
          <a:bodyPr wrap="square" rtlCol="0">
            <a:spAutoFit/>
          </a:bodyPr>
          <a:lstStyle/>
          <a:p>
            <a:pPr lvl="0">
              <a:spcAft>
                <a:spcPct val="40000"/>
              </a:spcAft>
              <a:buClr>
                <a:srgbClr val="292929"/>
              </a:buClr>
            </a:pPr>
            <a:r>
              <a:rPr lang="en-US" altLang="zh-CN" u="sng" noProof="1">
                <a:solidFill>
                  <a:srgbClr val="202A36"/>
                </a:solidFill>
                <a:latin typeface="微软雅黑" pitchFamily="34" charset="-122"/>
                <a:ea typeface="微软雅黑" pitchFamily="34" charset="-122"/>
              </a:rPr>
              <a:t>1. Macroeconomic responses to the oil price fluctuation</a:t>
            </a:r>
          </a:p>
        </p:txBody>
      </p:sp>
      <p:sp>
        <p:nvSpPr>
          <p:cNvPr id="48" name="Freeform 126">
            <a:extLst>
              <a:ext uri="{FF2B5EF4-FFF2-40B4-BE49-F238E27FC236}">
                <a16:creationId xmlns:a16="http://schemas.microsoft.com/office/drawing/2014/main" xmlns="" id="{24AF934E-9F24-4434-AC4C-698DA0209D38}"/>
              </a:ext>
            </a:extLst>
          </p:cNvPr>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9453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500"/>
                                        <p:tgtEl>
                                          <p:spTgt spid="19"/>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ppt_w</p:attrName>
                                        </p:attrNameLst>
                                      </p:cBhvr>
                                      <p:tavLst>
                                        <p:tav tm="0">
                                          <p:val>
                                            <p:fltVal val="0"/>
                                          </p:val>
                                        </p:tav>
                                        <p:tav tm="100000">
                                          <p:val>
                                            <p:strVal val="#ppt_w"/>
                                          </p:val>
                                        </p:tav>
                                      </p:tavLst>
                                    </p:anim>
                                    <p:anim calcmode="lin" valueType="num">
                                      <p:cBhvr>
                                        <p:cTn id="55" dur="500" fill="hold"/>
                                        <p:tgtEl>
                                          <p:spTgt spid="27"/>
                                        </p:tgtEl>
                                        <p:attrNameLst>
                                          <p:attrName>ppt_h</p:attrName>
                                        </p:attrNameLst>
                                      </p:cBhvr>
                                      <p:tavLst>
                                        <p:tav tm="0">
                                          <p:val>
                                            <p:fltVal val="0"/>
                                          </p:val>
                                        </p:tav>
                                        <p:tav tm="100000">
                                          <p:val>
                                            <p:strVal val="#ppt_h"/>
                                          </p:val>
                                        </p:tav>
                                      </p:tavLst>
                                    </p:anim>
                                    <p:animEffect transition="in" filter="fade">
                                      <p:cBhvr>
                                        <p:cTn id="56" dur="500"/>
                                        <p:tgtEl>
                                          <p:spTgt spid="27"/>
                                        </p:tgtEl>
                                      </p:cBhvr>
                                    </p:animEffect>
                                  </p:childTnLst>
                                </p:cTn>
                              </p:par>
                            </p:childTnLst>
                          </p:cTn>
                        </p:par>
                        <p:par>
                          <p:cTn id="57" fill="hold">
                            <p:stCondLst>
                              <p:cond delay="2700"/>
                            </p:stCondLst>
                            <p:childTnLst>
                              <p:par>
                                <p:cTn id="58" presetID="2" presetClass="entr" presetSubtype="8" decel="100000"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additive="base">
                                        <p:cTn id="60" dur="500" fill="hold"/>
                                        <p:tgtEl>
                                          <p:spTgt spid="28"/>
                                        </p:tgtEl>
                                        <p:attrNameLst>
                                          <p:attrName>ppt_x</p:attrName>
                                        </p:attrNameLst>
                                      </p:cBhvr>
                                      <p:tavLst>
                                        <p:tav tm="0">
                                          <p:val>
                                            <p:strVal val="0-#ppt_w/2"/>
                                          </p:val>
                                        </p:tav>
                                        <p:tav tm="100000">
                                          <p:val>
                                            <p:strVal val="#ppt_x"/>
                                          </p:val>
                                        </p:tav>
                                      </p:tavLst>
                                    </p:anim>
                                    <p:anim calcmode="lin" valueType="num">
                                      <p:cBhvr additive="base">
                                        <p:cTn id="61" dur="500" fill="hold"/>
                                        <p:tgtEl>
                                          <p:spTgt spid="28"/>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10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0-#ppt_w/2"/>
                                          </p:val>
                                        </p:tav>
                                        <p:tav tm="100000">
                                          <p:val>
                                            <p:strVal val="#ppt_x"/>
                                          </p:val>
                                        </p:tav>
                                      </p:tavLst>
                                    </p:anim>
                                    <p:anim calcmode="lin" valueType="num">
                                      <p:cBhvr additive="base">
                                        <p:cTn id="65" dur="500" fill="hold"/>
                                        <p:tgtEl>
                                          <p:spTgt spid="29"/>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00"/>
                                  </p:stCondLst>
                                  <p:childTnLst>
                                    <p:set>
                                      <p:cBhvr>
                                        <p:cTn id="67" dur="1" fill="hold">
                                          <p:stCondLst>
                                            <p:cond delay="0"/>
                                          </p:stCondLst>
                                        </p:cTn>
                                        <p:tgtEl>
                                          <p:spTgt spid="30"/>
                                        </p:tgtEl>
                                        <p:attrNameLst>
                                          <p:attrName>style.visibility</p:attrName>
                                        </p:attrNameLst>
                                      </p:cBhvr>
                                      <p:to>
                                        <p:strVal val="visible"/>
                                      </p:to>
                                    </p:set>
                                    <p:anim calcmode="lin" valueType="num">
                                      <p:cBhvr additive="base">
                                        <p:cTn id="68" dur="500" fill="hold"/>
                                        <p:tgtEl>
                                          <p:spTgt spid="30"/>
                                        </p:tgtEl>
                                        <p:attrNameLst>
                                          <p:attrName>ppt_x</p:attrName>
                                        </p:attrNameLst>
                                      </p:cBhvr>
                                      <p:tavLst>
                                        <p:tav tm="0">
                                          <p:val>
                                            <p:strVal val="1+#ppt_w/2"/>
                                          </p:val>
                                        </p:tav>
                                        <p:tav tm="100000">
                                          <p:val>
                                            <p:strVal val="#ppt_x"/>
                                          </p:val>
                                        </p:tav>
                                      </p:tavLst>
                                    </p:anim>
                                    <p:anim calcmode="lin" valueType="num">
                                      <p:cBhvr additive="base">
                                        <p:cTn id="69" dur="500" fill="hold"/>
                                        <p:tgtEl>
                                          <p:spTgt spid="30"/>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30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1+#ppt_w/2"/>
                                          </p:val>
                                        </p:tav>
                                        <p:tav tm="100000">
                                          <p:val>
                                            <p:strVal val="#ppt_x"/>
                                          </p:val>
                                        </p:tav>
                                      </p:tavLst>
                                    </p:anim>
                                    <p:anim calcmode="lin" valueType="num">
                                      <p:cBhvr additive="base">
                                        <p:cTn id="73" dur="500" fill="hold"/>
                                        <p:tgtEl>
                                          <p:spTgt spid="31"/>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40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fill="hold"/>
                                        <p:tgtEl>
                                          <p:spTgt spid="32"/>
                                        </p:tgtEl>
                                        <p:attrNameLst>
                                          <p:attrName>ppt_x</p:attrName>
                                        </p:attrNameLst>
                                      </p:cBhvr>
                                      <p:tavLst>
                                        <p:tav tm="0">
                                          <p:val>
                                            <p:strVal val="0-#ppt_w/2"/>
                                          </p:val>
                                        </p:tav>
                                        <p:tav tm="100000">
                                          <p:val>
                                            <p:strVal val="#ppt_x"/>
                                          </p:val>
                                        </p:tav>
                                      </p:tavLst>
                                    </p:anim>
                                    <p:anim calcmode="lin" valueType="num">
                                      <p:cBhvr additive="base">
                                        <p:cTn id="77"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p:bldP spid="29" grpId="0"/>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016224"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Literature review</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19"/>
          <p:cNvSpPr>
            <a:spLocks/>
          </p:cNvSpPr>
          <p:nvPr/>
        </p:nvSpPr>
        <p:spPr bwMode="auto">
          <a:xfrm>
            <a:off x="3649315" y="4915341"/>
            <a:ext cx="2610963"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5" name="Freeform 21"/>
          <p:cNvSpPr>
            <a:spLocks/>
          </p:cNvSpPr>
          <p:nvPr/>
        </p:nvSpPr>
        <p:spPr bwMode="auto">
          <a:xfrm>
            <a:off x="6346485" y="2519595"/>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2"/>
          <p:cNvSpPr>
            <a:spLocks/>
          </p:cNvSpPr>
          <p:nvPr/>
        </p:nvSpPr>
        <p:spPr bwMode="auto">
          <a:xfrm>
            <a:off x="5123553" y="3371639"/>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5"/>
          <p:cNvSpPr>
            <a:spLocks/>
          </p:cNvSpPr>
          <p:nvPr/>
        </p:nvSpPr>
        <p:spPr bwMode="auto">
          <a:xfrm>
            <a:off x="4305591" y="3750547"/>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6"/>
          <p:cNvSpPr>
            <a:spLocks/>
          </p:cNvSpPr>
          <p:nvPr/>
        </p:nvSpPr>
        <p:spPr bwMode="auto">
          <a:xfrm>
            <a:off x="5710961" y="2685995"/>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7"/>
          <p:cNvSpPr>
            <a:spLocks/>
          </p:cNvSpPr>
          <p:nvPr/>
        </p:nvSpPr>
        <p:spPr bwMode="auto">
          <a:xfrm>
            <a:off x="6176076" y="1780455"/>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椭圆 22"/>
          <p:cNvSpPr/>
          <p:nvPr/>
        </p:nvSpPr>
        <p:spPr>
          <a:xfrm>
            <a:off x="4214034" y="3432019"/>
            <a:ext cx="429028" cy="429028"/>
          </a:xfrm>
          <a:prstGeom prst="ellipse">
            <a:avLst/>
          </a:prstGeom>
          <a:solidFill>
            <a:srgbClr val="FBC30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9" name="TextBox 22"/>
          <p:cNvSpPr txBox="1"/>
          <p:nvPr/>
        </p:nvSpPr>
        <p:spPr>
          <a:xfrm>
            <a:off x="1174631" y="3266596"/>
            <a:ext cx="2978594" cy="124918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r"/>
            <a:r>
              <a:rPr lang="en-US" altLang="zh-CN" sz="1600" b="1" noProof="1">
                <a:solidFill>
                  <a:srgbClr val="FBC301"/>
                </a:solidFill>
              </a:rPr>
              <a:t>Brune (2015): investigated the impact from shale oil to the market and U.S. economy </a:t>
            </a:r>
          </a:p>
        </p:txBody>
      </p:sp>
      <p:sp>
        <p:nvSpPr>
          <p:cNvPr id="31" name="TextBox 22"/>
          <p:cNvSpPr txBox="1"/>
          <p:nvPr/>
        </p:nvSpPr>
        <p:spPr>
          <a:xfrm>
            <a:off x="8325658" y="2017408"/>
            <a:ext cx="2363929" cy="124918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600" noProof="1">
                <a:solidFill>
                  <a:schemeClr val="tx1">
                    <a:lumMod val="65000"/>
                    <a:lumOff val="35000"/>
                  </a:schemeClr>
                </a:solidFill>
              </a:rPr>
              <a:t>Baumeister and Kilian (2016): confirm the influence of shale oil technology</a:t>
            </a:r>
          </a:p>
        </p:txBody>
      </p:sp>
      <p:grpSp>
        <p:nvGrpSpPr>
          <p:cNvPr id="40" name="组合 39">
            <a:extLst>
              <a:ext uri="{FF2B5EF4-FFF2-40B4-BE49-F238E27FC236}">
                <a16:creationId xmlns:a16="http://schemas.microsoft.com/office/drawing/2014/main" xmlns="" id="{3778A4CD-321F-4184-841C-309FA3FF6662}"/>
              </a:ext>
            </a:extLst>
          </p:cNvPr>
          <p:cNvGrpSpPr/>
          <p:nvPr/>
        </p:nvGrpSpPr>
        <p:grpSpPr>
          <a:xfrm>
            <a:off x="9412843" y="187549"/>
            <a:ext cx="2517392" cy="335507"/>
            <a:chOff x="9412843" y="187549"/>
            <a:chExt cx="2517392" cy="335507"/>
          </a:xfrm>
        </p:grpSpPr>
        <p:grpSp>
          <p:nvGrpSpPr>
            <p:cNvPr id="41" name="组合 40">
              <a:extLst>
                <a:ext uri="{FF2B5EF4-FFF2-40B4-BE49-F238E27FC236}">
                  <a16:creationId xmlns:a16="http://schemas.microsoft.com/office/drawing/2014/main" xmlns="" id="{D44D250E-6331-427B-B72D-2D8F6BE7EF8F}"/>
                </a:ext>
              </a:extLst>
            </p:cNvPr>
            <p:cNvGrpSpPr/>
            <p:nvPr/>
          </p:nvGrpSpPr>
          <p:grpSpPr>
            <a:xfrm>
              <a:off x="9412843" y="187549"/>
              <a:ext cx="2517392" cy="335507"/>
              <a:chOff x="9412843" y="187549"/>
              <a:chExt cx="2517392" cy="335507"/>
            </a:xfrm>
          </p:grpSpPr>
          <p:sp>
            <p:nvSpPr>
              <p:cNvPr id="44" name="矩形 43">
                <a:extLst>
                  <a:ext uri="{FF2B5EF4-FFF2-40B4-BE49-F238E27FC236}">
                    <a16:creationId xmlns:a16="http://schemas.microsoft.com/office/drawing/2014/main" xmlns="" id="{D552A9EF-B4D0-4B7F-9CC6-9AB9FFA440C2}"/>
                  </a:ext>
                </a:extLst>
              </p:cNvPr>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A75FB56F-8723-489B-896F-BC9A47F1B4BD}"/>
                  </a:ext>
                </a:extLst>
              </p:cNvPr>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58B03881-1A72-47B3-B625-1389A148125C}"/>
                </a:ext>
              </a:extLst>
            </p:cNvPr>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One</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0109C488-2BB3-46CA-8A36-20FEED9BC1F6}"/>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Introduction</a:t>
              </a:r>
              <a:endParaRPr lang="zh-CN" altLang="en-US" sz="1400" b="1" dirty="0">
                <a:solidFill>
                  <a:schemeClr val="bg1"/>
                </a:solidFill>
                <a:latin typeface="微软雅黑" pitchFamily="34" charset="-122"/>
                <a:ea typeface="微软雅黑" pitchFamily="34" charset="-122"/>
              </a:endParaRPr>
            </a:p>
          </p:txBody>
        </p:sp>
      </p:grpSp>
      <p:sp>
        <p:nvSpPr>
          <p:cNvPr id="47" name="TextBox 22">
            <a:extLst>
              <a:ext uri="{FF2B5EF4-FFF2-40B4-BE49-F238E27FC236}">
                <a16:creationId xmlns:a16="http://schemas.microsoft.com/office/drawing/2014/main" xmlns="" id="{5A3A8698-E7DC-488A-BE7B-7BC88300D773}"/>
              </a:ext>
            </a:extLst>
          </p:cNvPr>
          <p:cNvSpPr txBox="1"/>
          <p:nvPr/>
        </p:nvSpPr>
        <p:spPr>
          <a:xfrm>
            <a:off x="985019" y="772786"/>
            <a:ext cx="6336704" cy="757130"/>
          </a:xfrm>
          <a:prstGeom prst="rect">
            <a:avLst/>
          </a:prstGeom>
          <a:noFill/>
        </p:spPr>
        <p:txBody>
          <a:bodyPr wrap="square" rtlCol="0">
            <a:spAutoFit/>
          </a:bodyPr>
          <a:lstStyle/>
          <a:p>
            <a:pPr lvl="0">
              <a:spcAft>
                <a:spcPct val="40000"/>
              </a:spcAft>
              <a:buClr>
                <a:srgbClr val="292929"/>
              </a:buClr>
            </a:pPr>
            <a:r>
              <a:rPr lang="en-US" altLang="zh-CN" u="sng" noProof="1">
                <a:solidFill>
                  <a:srgbClr val="202A36"/>
                </a:solidFill>
                <a:latin typeface="微软雅黑" pitchFamily="34" charset="-122"/>
                <a:ea typeface="微软雅黑" pitchFamily="34" charset="-122"/>
              </a:rPr>
              <a:t>2. Impacts of change in global energy market structure</a:t>
            </a:r>
          </a:p>
          <a:p>
            <a:pPr lvl="0">
              <a:spcAft>
                <a:spcPct val="40000"/>
              </a:spcAft>
              <a:buClr>
                <a:srgbClr val="292929"/>
              </a:buClr>
            </a:pPr>
            <a:endParaRPr lang="en-US" altLang="zh-CN" u="sng" noProof="1">
              <a:solidFill>
                <a:srgbClr val="202A36"/>
              </a:solidFill>
              <a:latin typeface="微软雅黑" pitchFamily="34" charset="-122"/>
              <a:ea typeface="微软雅黑" pitchFamily="34" charset="-122"/>
            </a:endParaRPr>
          </a:p>
        </p:txBody>
      </p:sp>
      <p:sp>
        <p:nvSpPr>
          <p:cNvPr id="35" name="椭圆 34">
            <a:extLst>
              <a:ext uri="{FF2B5EF4-FFF2-40B4-BE49-F238E27FC236}">
                <a16:creationId xmlns:a16="http://schemas.microsoft.com/office/drawing/2014/main" xmlns="" id="{EFE5E18F-7F5D-4D87-9362-50E612B0D304}"/>
              </a:ext>
            </a:extLst>
          </p:cNvPr>
          <p:cNvSpPr/>
          <p:nvPr/>
        </p:nvSpPr>
        <p:spPr>
          <a:xfrm>
            <a:off x="7730466" y="2233283"/>
            <a:ext cx="429028" cy="429028"/>
          </a:xfrm>
          <a:prstGeom prst="ellipse">
            <a:avLst/>
          </a:prstGeom>
          <a:solidFill>
            <a:srgbClr val="34495E"/>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36" name="Freeform 126">
            <a:extLst>
              <a:ext uri="{FF2B5EF4-FFF2-40B4-BE49-F238E27FC236}">
                <a16:creationId xmlns:a16="http://schemas.microsoft.com/office/drawing/2014/main" xmlns="" id="{D3EB1002-D320-475B-8EEB-71B24B52FCFD}"/>
              </a:ext>
            </a:extLst>
          </p:cNvPr>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78890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2" fill="hold" grpId="0" nodeType="withEffect">
                                  <p:stCondLst>
                                    <p:cond delay="1200"/>
                                  </p:stCondLst>
                                  <p:childTnLst>
                                    <p:set>
                                      <p:cBhvr>
                                        <p:cTn id="12" dur="1" fill="hold">
                                          <p:stCondLst>
                                            <p:cond delay="0"/>
                                          </p:stCondLst>
                                        </p:cTn>
                                        <p:tgtEl>
                                          <p:spTgt spid="19"/>
                                        </p:tgtEl>
                                        <p:attrNameLst>
                                          <p:attrName>style.visibility</p:attrName>
                                        </p:attrNameLst>
                                      </p:cBhvr>
                                      <p:to>
                                        <p:strVal val="visible"/>
                                      </p:to>
                                    </p:set>
                                    <p:animEffect transition="in" filter="wipe(right)">
                                      <p:cBhvr>
                                        <p:cTn id="13" dur="500"/>
                                        <p:tgtEl>
                                          <p:spTgt spid="19"/>
                                        </p:tgtEl>
                                      </p:cBhvr>
                                    </p:animEffect>
                                  </p:childTnLst>
                                </p:cTn>
                              </p:par>
                              <p:par>
                                <p:cTn id="14" presetID="22" presetClass="entr" presetSubtype="4" fill="hold" grpId="0" nodeType="withEffect">
                                  <p:stCondLst>
                                    <p:cond delay="140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8" fill="hold" grpId="0" nodeType="withEffect">
                                  <p:stCondLst>
                                    <p:cond delay="17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200"/>
                            </p:stCondLst>
                            <p:childTnLst>
                              <p:par>
                                <p:cTn id="21" presetID="53" presetClass="entr" presetSubtype="16"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500" fill="hold"/>
                                        <p:tgtEl>
                                          <p:spTgt spid="35"/>
                                        </p:tgtEl>
                                        <p:attrNameLst>
                                          <p:attrName>ppt_w</p:attrName>
                                        </p:attrNameLst>
                                      </p:cBhvr>
                                      <p:tavLst>
                                        <p:tav tm="0">
                                          <p:val>
                                            <p:fltVal val="0"/>
                                          </p:val>
                                        </p:tav>
                                        <p:tav tm="100000">
                                          <p:val>
                                            <p:strVal val="#ppt_w"/>
                                          </p:val>
                                        </p:tav>
                                      </p:tavLst>
                                    </p:anim>
                                    <p:anim calcmode="lin" valueType="num">
                                      <p:cBhvr>
                                        <p:cTn id="24" dur="500" fill="hold"/>
                                        <p:tgtEl>
                                          <p:spTgt spid="35"/>
                                        </p:tgtEl>
                                        <p:attrNameLst>
                                          <p:attrName>ppt_h</p:attrName>
                                        </p:attrNameLst>
                                      </p:cBhvr>
                                      <p:tavLst>
                                        <p:tav tm="0">
                                          <p:val>
                                            <p:fltVal val="0"/>
                                          </p:val>
                                        </p:tav>
                                        <p:tav tm="100000">
                                          <p:val>
                                            <p:strVal val="#ppt_h"/>
                                          </p:val>
                                        </p:tav>
                                      </p:tavLst>
                                    </p:anim>
                                    <p:animEffect transition="in" filter="fade">
                                      <p:cBhvr>
                                        <p:cTn id="25" dur="500"/>
                                        <p:tgtEl>
                                          <p:spTgt spid="3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childTnLst>
                          </p:cTn>
                        </p:par>
                        <p:par>
                          <p:cTn id="29" fill="hold">
                            <p:stCondLst>
                              <p:cond delay="2700"/>
                            </p:stCondLst>
                            <p:childTnLst>
                              <p:par>
                                <p:cTn id="30" presetID="2" presetClass="entr" presetSubtype="2" decel="10000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1+#ppt_w/2"/>
                                          </p:val>
                                        </p:tav>
                                        <p:tav tm="100000">
                                          <p:val>
                                            <p:strVal val="#ppt_x"/>
                                          </p:val>
                                        </p:tav>
                                      </p:tavLst>
                                    </p:anim>
                                    <p:anim calcmode="lin" valueType="num">
                                      <p:cBhvr additive="base">
                                        <p:cTn id="33" dur="500" fill="hold"/>
                                        <p:tgtEl>
                                          <p:spTgt spid="31"/>
                                        </p:tgtEl>
                                        <p:attrNameLst>
                                          <p:attrName>ppt_y</p:attrName>
                                        </p:attrNameLst>
                                      </p:cBhvr>
                                      <p:tavLst>
                                        <p:tav tm="0">
                                          <p:val>
                                            <p:strVal val="#ppt_y"/>
                                          </p:val>
                                        </p:tav>
                                        <p:tav tm="100000">
                                          <p:val>
                                            <p:strVal val="#ppt_y"/>
                                          </p:val>
                                        </p:tav>
                                      </p:tavLst>
                                    </p:anim>
                                  </p:childTnLst>
                                </p:cTn>
                              </p:par>
                            </p:childTnLst>
                          </p:cTn>
                        </p:par>
                        <p:par>
                          <p:cTn id="34" fill="hold">
                            <p:stCondLst>
                              <p:cond delay="3200"/>
                            </p:stCondLst>
                            <p:childTnLst>
                              <p:par>
                                <p:cTn id="35" presetID="53" presetClass="entr" presetSubtype="16"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childTnLst>
                          </p:cTn>
                        </p:par>
                        <p:par>
                          <p:cTn id="40" fill="hold">
                            <p:stCondLst>
                              <p:cond delay="3700"/>
                            </p:stCondLst>
                            <p:childTnLst>
                              <p:par>
                                <p:cTn id="41" presetID="2" presetClass="entr" presetSubtype="8" decel="10000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9" grpId="0" animBg="1"/>
      <p:bldP spid="20" grpId="0" animBg="1"/>
      <p:bldP spid="21" grpId="0" animBg="1"/>
      <p:bldP spid="23" grpId="0" animBg="1"/>
      <p:bldP spid="29" grpId="0"/>
      <p:bldP spid="31" grpId="0"/>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016224"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Literature review</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2"/>
          <p:cNvSpPr txBox="1"/>
          <p:nvPr/>
        </p:nvSpPr>
        <p:spPr>
          <a:xfrm>
            <a:off x="601770" y="4474683"/>
            <a:ext cx="2930525" cy="164314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r"/>
            <a:r>
              <a:rPr lang="en-US" altLang="zh-CN" sz="1600" noProof="1">
                <a:solidFill>
                  <a:srgbClr val="202A36"/>
                </a:solidFill>
              </a:rPr>
              <a:t>Mansor H. Ibrahim and Rusmawati Said (2017): oil price has positive impact on inflation in South Africa</a:t>
            </a:r>
          </a:p>
          <a:p>
            <a:pPr algn="r"/>
            <a:endParaRPr lang="en-US" altLang="zh-CN" sz="1600" noProof="1">
              <a:solidFill>
                <a:srgbClr val="202A36"/>
              </a:solidFill>
            </a:endParaRPr>
          </a:p>
        </p:txBody>
      </p:sp>
      <p:grpSp>
        <p:nvGrpSpPr>
          <p:cNvPr id="40" name="组合 39">
            <a:extLst>
              <a:ext uri="{FF2B5EF4-FFF2-40B4-BE49-F238E27FC236}">
                <a16:creationId xmlns:a16="http://schemas.microsoft.com/office/drawing/2014/main" xmlns="" id="{3778A4CD-321F-4184-841C-309FA3FF6662}"/>
              </a:ext>
            </a:extLst>
          </p:cNvPr>
          <p:cNvGrpSpPr/>
          <p:nvPr/>
        </p:nvGrpSpPr>
        <p:grpSpPr>
          <a:xfrm>
            <a:off x="9412843" y="187549"/>
            <a:ext cx="2517392" cy="335507"/>
            <a:chOff x="9412843" y="187549"/>
            <a:chExt cx="2517392" cy="335507"/>
          </a:xfrm>
        </p:grpSpPr>
        <p:grpSp>
          <p:nvGrpSpPr>
            <p:cNvPr id="41" name="组合 40">
              <a:extLst>
                <a:ext uri="{FF2B5EF4-FFF2-40B4-BE49-F238E27FC236}">
                  <a16:creationId xmlns:a16="http://schemas.microsoft.com/office/drawing/2014/main" xmlns="" id="{D44D250E-6331-427B-B72D-2D8F6BE7EF8F}"/>
                </a:ext>
              </a:extLst>
            </p:cNvPr>
            <p:cNvGrpSpPr/>
            <p:nvPr/>
          </p:nvGrpSpPr>
          <p:grpSpPr>
            <a:xfrm>
              <a:off x="9412843" y="187549"/>
              <a:ext cx="2517392" cy="335507"/>
              <a:chOff x="9412843" y="187549"/>
              <a:chExt cx="2517392" cy="335507"/>
            </a:xfrm>
          </p:grpSpPr>
          <p:sp>
            <p:nvSpPr>
              <p:cNvPr id="44" name="矩形 43">
                <a:extLst>
                  <a:ext uri="{FF2B5EF4-FFF2-40B4-BE49-F238E27FC236}">
                    <a16:creationId xmlns:a16="http://schemas.microsoft.com/office/drawing/2014/main" xmlns="" id="{D552A9EF-B4D0-4B7F-9CC6-9AB9FFA440C2}"/>
                  </a:ext>
                </a:extLst>
              </p:cNvPr>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A75FB56F-8723-489B-896F-BC9A47F1B4BD}"/>
                  </a:ext>
                </a:extLst>
              </p:cNvPr>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58B03881-1A72-47B3-B625-1389A148125C}"/>
                </a:ext>
              </a:extLst>
            </p:cNvPr>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One</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0109C488-2BB3-46CA-8A36-20FEED9BC1F6}"/>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Introduction</a:t>
              </a:r>
              <a:endParaRPr lang="zh-CN" altLang="en-US" sz="1400" b="1" dirty="0">
                <a:solidFill>
                  <a:schemeClr val="bg1"/>
                </a:solidFill>
                <a:latin typeface="微软雅黑" pitchFamily="34" charset="-122"/>
                <a:ea typeface="微软雅黑" pitchFamily="34" charset="-122"/>
              </a:endParaRPr>
            </a:p>
          </p:txBody>
        </p:sp>
      </p:grpSp>
      <p:sp>
        <p:nvSpPr>
          <p:cNvPr id="47" name="TextBox 22">
            <a:extLst>
              <a:ext uri="{FF2B5EF4-FFF2-40B4-BE49-F238E27FC236}">
                <a16:creationId xmlns:a16="http://schemas.microsoft.com/office/drawing/2014/main" xmlns="" id="{5A3A8698-E7DC-488A-BE7B-7BC88300D773}"/>
              </a:ext>
            </a:extLst>
          </p:cNvPr>
          <p:cNvSpPr txBox="1"/>
          <p:nvPr/>
        </p:nvSpPr>
        <p:spPr>
          <a:xfrm>
            <a:off x="985019" y="772786"/>
            <a:ext cx="6336704" cy="369332"/>
          </a:xfrm>
          <a:prstGeom prst="rect">
            <a:avLst/>
          </a:prstGeom>
          <a:noFill/>
        </p:spPr>
        <p:txBody>
          <a:bodyPr wrap="square" rtlCol="0">
            <a:spAutoFit/>
          </a:bodyPr>
          <a:lstStyle/>
          <a:p>
            <a:pPr lvl="0">
              <a:spcAft>
                <a:spcPct val="40000"/>
              </a:spcAft>
              <a:buClr>
                <a:srgbClr val="292929"/>
              </a:buClr>
            </a:pPr>
            <a:r>
              <a:rPr lang="en-US" altLang="zh-CN" u="sng" noProof="1">
                <a:solidFill>
                  <a:srgbClr val="202A36"/>
                </a:solidFill>
                <a:latin typeface="微软雅黑" pitchFamily="34" charset="-122"/>
                <a:ea typeface="微软雅黑" pitchFamily="34" charset="-122"/>
              </a:rPr>
              <a:t>3. Asymmetric effects of oil prices in economic variables</a:t>
            </a:r>
          </a:p>
        </p:txBody>
      </p:sp>
      <p:sp>
        <p:nvSpPr>
          <p:cNvPr id="49" name="Freeform 19">
            <a:extLst>
              <a:ext uri="{FF2B5EF4-FFF2-40B4-BE49-F238E27FC236}">
                <a16:creationId xmlns:a16="http://schemas.microsoft.com/office/drawing/2014/main" xmlns="" id="{A1AF32DE-9898-4E75-A259-3F0D09A8D839}"/>
              </a:ext>
            </a:extLst>
          </p:cNvPr>
          <p:cNvSpPr>
            <a:spLocks/>
          </p:cNvSpPr>
          <p:nvPr/>
        </p:nvSpPr>
        <p:spPr bwMode="auto">
          <a:xfrm>
            <a:off x="3932918" y="4915341"/>
            <a:ext cx="2327359"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2">
            <a:extLst>
              <a:ext uri="{FF2B5EF4-FFF2-40B4-BE49-F238E27FC236}">
                <a16:creationId xmlns:a16="http://schemas.microsoft.com/office/drawing/2014/main" xmlns="" id="{BED2D117-98E6-4719-895E-737FD5E95849}"/>
              </a:ext>
            </a:extLst>
          </p:cNvPr>
          <p:cNvSpPr>
            <a:spLocks/>
          </p:cNvSpPr>
          <p:nvPr/>
        </p:nvSpPr>
        <p:spPr bwMode="auto">
          <a:xfrm>
            <a:off x="5123553" y="3371639"/>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26">
            <a:extLst>
              <a:ext uri="{FF2B5EF4-FFF2-40B4-BE49-F238E27FC236}">
                <a16:creationId xmlns:a16="http://schemas.microsoft.com/office/drawing/2014/main" xmlns="" id="{2A7360E4-EC70-47FA-A71C-60A750CAF512}"/>
              </a:ext>
            </a:extLst>
          </p:cNvPr>
          <p:cNvSpPr>
            <a:spLocks/>
          </p:cNvSpPr>
          <p:nvPr/>
        </p:nvSpPr>
        <p:spPr bwMode="auto">
          <a:xfrm>
            <a:off x="5710961" y="2685995"/>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27">
            <a:extLst>
              <a:ext uri="{FF2B5EF4-FFF2-40B4-BE49-F238E27FC236}">
                <a16:creationId xmlns:a16="http://schemas.microsoft.com/office/drawing/2014/main" xmlns="" id="{6B2E1C9B-C405-4902-9619-A2160E85D67E}"/>
              </a:ext>
            </a:extLst>
          </p:cNvPr>
          <p:cNvSpPr>
            <a:spLocks/>
          </p:cNvSpPr>
          <p:nvPr/>
        </p:nvSpPr>
        <p:spPr bwMode="auto">
          <a:xfrm>
            <a:off x="6176076" y="1780455"/>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椭圆 36">
            <a:extLst>
              <a:ext uri="{FF2B5EF4-FFF2-40B4-BE49-F238E27FC236}">
                <a16:creationId xmlns:a16="http://schemas.microsoft.com/office/drawing/2014/main" xmlns="" id="{992899AB-9D6C-41BF-B386-1C5B4B4F76D6}"/>
              </a:ext>
            </a:extLst>
          </p:cNvPr>
          <p:cNvSpPr/>
          <p:nvPr/>
        </p:nvSpPr>
        <p:spPr>
          <a:xfrm>
            <a:off x="6822627" y="1665997"/>
            <a:ext cx="429028" cy="429028"/>
          </a:xfrm>
          <a:prstGeom prst="ellipse">
            <a:avLst/>
          </a:prstGeom>
          <a:solidFill>
            <a:srgbClr val="FBC30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61" name="椭圆 60">
            <a:extLst>
              <a:ext uri="{FF2B5EF4-FFF2-40B4-BE49-F238E27FC236}">
                <a16:creationId xmlns:a16="http://schemas.microsoft.com/office/drawing/2014/main" xmlns="" id="{C2256A61-2650-4D21-9B5B-E75B5D25255A}"/>
              </a:ext>
            </a:extLst>
          </p:cNvPr>
          <p:cNvSpPr/>
          <p:nvPr/>
        </p:nvSpPr>
        <p:spPr>
          <a:xfrm>
            <a:off x="3622665" y="4867226"/>
            <a:ext cx="429028" cy="429028"/>
          </a:xfrm>
          <a:prstGeom prst="ellipse">
            <a:avLst/>
          </a:prstGeom>
          <a:solidFill>
            <a:srgbClr val="34495E"/>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63" name="TextBox 22">
            <a:extLst>
              <a:ext uri="{FF2B5EF4-FFF2-40B4-BE49-F238E27FC236}">
                <a16:creationId xmlns:a16="http://schemas.microsoft.com/office/drawing/2014/main" xmlns="" id="{B642D975-E46F-4987-9EE1-E48AA7EDEC0E}"/>
              </a:ext>
            </a:extLst>
          </p:cNvPr>
          <p:cNvSpPr txBox="1"/>
          <p:nvPr/>
        </p:nvSpPr>
        <p:spPr>
          <a:xfrm>
            <a:off x="7321723" y="1503913"/>
            <a:ext cx="3711592" cy="184011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600" b="1" noProof="1">
                <a:solidFill>
                  <a:srgbClr val="FBC301"/>
                </a:solidFill>
              </a:rPr>
              <a:t>Mohanty, Tawfeek and Bugshan (2012) used Auto-Regressive Distributed Lag model (ARDL) model to estimate the effect of oil price on state income in the United States</a:t>
            </a:r>
          </a:p>
        </p:txBody>
      </p:sp>
      <p:sp>
        <p:nvSpPr>
          <p:cNvPr id="67" name="Freeform 126">
            <a:extLst>
              <a:ext uri="{FF2B5EF4-FFF2-40B4-BE49-F238E27FC236}">
                <a16:creationId xmlns:a16="http://schemas.microsoft.com/office/drawing/2014/main" xmlns="" id="{C3883A00-EA5B-4C5B-8E73-578893756058}"/>
              </a:ext>
            </a:extLst>
          </p:cNvPr>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6332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90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22" presetClass="entr" presetSubtype="2" fill="hold" grpId="0" nodeType="withEffect">
                                  <p:stCondLst>
                                    <p:cond delay="80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2" presetClass="entr" presetSubtype="4" fill="hold" grpId="0" nodeType="withEffect">
                                  <p:stCondLst>
                                    <p:cond delay="100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par>
                                <p:cTn id="16" presetID="22" presetClass="entr" presetSubtype="4" fill="hold" grpId="0" nodeType="withEffect">
                                  <p:stCondLst>
                                    <p:cond delay="140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grpId="0" nodeType="withEffect">
                                  <p:stCondLst>
                                    <p:cond delay="1800"/>
                                  </p:stCondLst>
                                  <p:childTnLst>
                                    <p:set>
                                      <p:cBhvr>
                                        <p:cTn id="20" dur="1" fill="hold">
                                          <p:stCondLst>
                                            <p:cond delay="0"/>
                                          </p:stCondLst>
                                        </p:cTn>
                                        <p:tgtEl>
                                          <p:spTgt spid="59"/>
                                        </p:tgtEl>
                                        <p:attrNameLst>
                                          <p:attrName>style.visibility</p:attrName>
                                        </p:attrNameLst>
                                      </p:cBhvr>
                                      <p:to>
                                        <p:strVal val="visible"/>
                                      </p:to>
                                    </p:set>
                                    <p:animEffect transition="in" filter="wipe(down)">
                                      <p:cBhvr>
                                        <p:cTn id="21" dur="500"/>
                                        <p:tgtEl>
                                          <p:spTgt spid="59"/>
                                        </p:tgtEl>
                                      </p:cBhvr>
                                    </p:animEffect>
                                  </p:childTnLst>
                                </p:cTn>
                              </p:par>
                              <p:par>
                                <p:cTn id="22" presetID="53" presetClass="entr" presetSubtype="16" fill="hold" grpId="0" nodeType="withEffect">
                                  <p:stCondLst>
                                    <p:cond delay="10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500" fill="hold"/>
                                        <p:tgtEl>
                                          <p:spTgt spid="61"/>
                                        </p:tgtEl>
                                        <p:attrNameLst>
                                          <p:attrName>ppt_w</p:attrName>
                                        </p:attrNameLst>
                                      </p:cBhvr>
                                      <p:tavLst>
                                        <p:tav tm="0">
                                          <p:val>
                                            <p:fltVal val="0"/>
                                          </p:val>
                                        </p:tav>
                                        <p:tav tm="100000">
                                          <p:val>
                                            <p:strVal val="#ppt_w"/>
                                          </p:val>
                                        </p:tav>
                                      </p:tavLst>
                                    </p:anim>
                                    <p:anim calcmode="lin" valueType="num">
                                      <p:cBhvr>
                                        <p:cTn id="25" dur="500" fill="hold"/>
                                        <p:tgtEl>
                                          <p:spTgt spid="61"/>
                                        </p:tgtEl>
                                        <p:attrNameLst>
                                          <p:attrName>ppt_h</p:attrName>
                                        </p:attrNameLst>
                                      </p:cBhvr>
                                      <p:tavLst>
                                        <p:tav tm="0">
                                          <p:val>
                                            <p:fltVal val="0"/>
                                          </p:val>
                                        </p:tav>
                                        <p:tav tm="100000">
                                          <p:val>
                                            <p:strVal val="#ppt_h"/>
                                          </p:val>
                                        </p:tav>
                                      </p:tavLst>
                                    </p:anim>
                                    <p:animEffect transition="in" filter="fade">
                                      <p:cBhvr>
                                        <p:cTn id="26" dur="500"/>
                                        <p:tgtEl>
                                          <p:spTgt spid="61"/>
                                        </p:tgtEl>
                                      </p:cBhvr>
                                    </p:animEffect>
                                  </p:childTnLst>
                                </p:cTn>
                              </p:par>
                            </p:childTnLst>
                          </p:cTn>
                        </p:par>
                        <p:par>
                          <p:cTn id="27" fill="hold">
                            <p:stCondLst>
                              <p:cond delay="2400"/>
                            </p:stCondLst>
                            <p:childTnLst>
                              <p:par>
                                <p:cTn id="28" presetID="2" presetClass="entr" presetSubtype="8" decel="10000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0-#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300"/>
                                  </p:stCondLst>
                                  <p:childTnLst>
                                    <p:set>
                                      <p:cBhvr>
                                        <p:cTn id="33" dur="1" fill="hold">
                                          <p:stCondLst>
                                            <p:cond delay="0"/>
                                          </p:stCondLst>
                                        </p:cTn>
                                        <p:tgtEl>
                                          <p:spTgt spid="63"/>
                                        </p:tgtEl>
                                        <p:attrNameLst>
                                          <p:attrName>style.visibility</p:attrName>
                                        </p:attrNameLst>
                                      </p:cBhvr>
                                      <p:to>
                                        <p:strVal val="visible"/>
                                      </p:to>
                                    </p:set>
                                    <p:anim calcmode="lin" valueType="num">
                                      <p:cBhvr additive="base">
                                        <p:cTn id="34" dur="500" fill="hold"/>
                                        <p:tgtEl>
                                          <p:spTgt spid="63"/>
                                        </p:tgtEl>
                                        <p:attrNameLst>
                                          <p:attrName>ppt_x</p:attrName>
                                        </p:attrNameLst>
                                      </p:cBhvr>
                                      <p:tavLst>
                                        <p:tav tm="0">
                                          <p:val>
                                            <p:strVal val="1+#ppt_w/2"/>
                                          </p:val>
                                        </p:tav>
                                        <p:tav tm="100000">
                                          <p:val>
                                            <p:strVal val="#ppt_x"/>
                                          </p:val>
                                        </p:tav>
                                      </p:tavLst>
                                    </p:anim>
                                    <p:anim calcmode="lin" valueType="num">
                                      <p:cBhvr additive="base">
                                        <p:cTn id="35"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9" grpId="0" animBg="1"/>
      <p:bldP spid="52" grpId="0" animBg="1"/>
      <p:bldP spid="58" grpId="0" animBg="1"/>
      <p:bldP spid="59" grpId="0" animBg="1"/>
      <p:bldP spid="37" grpId="0" animBg="1"/>
      <p:bldP spid="61" grpId="0" animBg="1"/>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016224"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Literature review</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19"/>
          <p:cNvSpPr>
            <a:spLocks/>
          </p:cNvSpPr>
          <p:nvPr/>
        </p:nvSpPr>
        <p:spPr bwMode="auto">
          <a:xfrm>
            <a:off x="3694124" y="4915341"/>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0"/>
          <p:cNvSpPr>
            <a:spLocks/>
          </p:cNvSpPr>
          <p:nvPr/>
        </p:nvSpPr>
        <p:spPr bwMode="auto">
          <a:xfrm>
            <a:off x="6103903" y="4977489"/>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1"/>
          <p:cNvSpPr>
            <a:spLocks/>
          </p:cNvSpPr>
          <p:nvPr/>
        </p:nvSpPr>
        <p:spPr bwMode="auto">
          <a:xfrm>
            <a:off x="6346485" y="2519595"/>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2"/>
          <p:cNvSpPr>
            <a:spLocks/>
          </p:cNvSpPr>
          <p:nvPr/>
        </p:nvSpPr>
        <p:spPr bwMode="auto">
          <a:xfrm>
            <a:off x="5123553" y="3371639"/>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3"/>
          <p:cNvSpPr>
            <a:spLocks/>
          </p:cNvSpPr>
          <p:nvPr/>
        </p:nvSpPr>
        <p:spPr bwMode="auto">
          <a:xfrm>
            <a:off x="6683293" y="3959047"/>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4"/>
          <p:cNvSpPr>
            <a:spLocks/>
          </p:cNvSpPr>
          <p:nvPr/>
        </p:nvSpPr>
        <p:spPr bwMode="auto">
          <a:xfrm>
            <a:off x="4465976" y="2031310"/>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6"/>
          <p:cNvSpPr>
            <a:spLocks/>
          </p:cNvSpPr>
          <p:nvPr/>
        </p:nvSpPr>
        <p:spPr bwMode="auto">
          <a:xfrm>
            <a:off x="5710961" y="2685995"/>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7"/>
          <p:cNvSpPr>
            <a:spLocks/>
          </p:cNvSpPr>
          <p:nvPr/>
        </p:nvSpPr>
        <p:spPr bwMode="auto">
          <a:xfrm>
            <a:off x="6176076" y="1780455"/>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202A3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椭圆 21"/>
          <p:cNvSpPr/>
          <p:nvPr/>
        </p:nvSpPr>
        <p:spPr>
          <a:xfrm>
            <a:off x="3491910" y="4867227"/>
            <a:ext cx="429028" cy="429028"/>
          </a:xfrm>
          <a:prstGeom prst="ellipse">
            <a:avLst/>
          </a:prstGeom>
          <a:solidFill>
            <a:srgbClr val="FBC30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4" name="椭圆 23"/>
          <p:cNvSpPr/>
          <p:nvPr/>
        </p:nvSpPr>
        <p:spPr>
          <a:xfrm>
            <a:off x="8529450" y="3876852"/>
            <a:ext cx="429028" cy="429028"/>
          </a:xfrm>
          <a:prstGeom prst="ellipse">
            <a:avLst/>
          </a:prstGeom>
          <a:solidFill>
            <a:srgbClr val="FBC30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5" name="椭圆 24"/>
          <p:cNvSpPr/>
          <p:nvPr/>
        </p:nvSpPr>
        <p:spPr>
          <a:xfrm>
            <a:off x="7730466" y="2233283"/>
            <a:ext cx="429028" cy="429028"/>
          </a:xfrm>
          <a:prstGeom prst="ellipse">
            <a:avLst/>
          </a:prstGeom>
          <a:solidFill>
            <a:srgbClr val="34495E"/>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7" name="椭圆 26"/>
          <p:cNvSpPr/>
          <p:nvPr/>
        </p:nvSpPr>
        <p:spPr>
          <a:xfrm>
            <a:off x="4348549" y="1766261"/>
            <a:ext cx="429028" cy="429028"/>
          </a:xfrm>
          <a:prstGeom prst="ellipse">
            <a:avLst/>
          </a:prstGeom>
          <a:solidFill>
            <a:srgbClr val="34495E"/>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8" name="TextBox 22"/>
          <p:cNvSpPr txBox="1"/>
          <p:nvPr/>
        </p:nvSpPr>
        <p:spPr>
          <a:xfrm>
            <a:off x="612288" y="4376195"/>
            <a:ext cx="2731002" cy="1544654"/>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r"/>
            <a:r>
              <a:rPr lang="en-US" altLang="zh-CN" sz="1600" noProof="1">
                <a:solidFill>
                  <a:srgbClr val="FBC301"/>
                </a:solidFill>
              </a:rPr>
              <a:t>Li Z. and Li L. (2011) proved the response of domestic macro economy was lagged to the fluctuation of oil prices</a:t>
            </a:r>
          </a:p>
        </p:txBody>
      </p:sp>
      <p:sp>
        <p:nvSpPr>
          <p:cNvPr id="30" name="TextBox 22"/>
          <p:cNvSpPr txBox="1"/>
          <p:nvPr/>
        </p:nvSpPr>
        <p:spPr>
          <a:xfrm>
            <a:off x="9098821" y="3649539"/>
            <a:ext cx="2327358" cy="1544654"/>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600" noProof="1">
                <a:solidFill>
                  <a:srgbClr val="FBC301"/>
                </a:solidFill>
              </a:rPr>
              <a:t>Tilak Abeysinghe (2001): oil price effect on GDP growth are both direct and indirect</a:t>
            </a:r>
          </a:p>
        </p:txBody>
      </p:sp>
      <p:sp>
        <p:nvSpPr>
          <p:cNvPr id="31" name="TextBox 22"/>
          <p:cNvSpPr txBox="1"/>
          <p:nvPr/>
        </p:nvSpPr>
        <p:spPr>
          <a:xfrm>
            <a:off x="8294302" y="1616481"/>
            <a:ext cx="2991599" cy="1249188"/>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600" noProof="1">
                <a:solidFill>
                  <a:schemeClr val="tx1">
                    <a:lumMod val="65000"/>
                    <a:lumOff val="35000"/>
                  </a:schemeClr>
                </a:solidFill>
              </a:rPr>
              <a:t>Liu (2008): the fluctuations of oil prices have nonlinear and asymmetric effects on Chinese domestic output</a:t>
            </a:r>
          </a:p>
        </p:txBody>
      </p:sp>
      <p:sp>
        <p:nvSpPr>
          <p:cNvPr id="32" name="TextBox 22"/>
          <p:cNvSpPr txBox="1"/>
          <p:nvPr/>
        </p:nvSpPr>
        <p:spPr>
          <a:xfrm>
            <a:off x="1587944" y="1633419"/>
            <a:ext cx="2584328" cy="1249188"/>
          </a:xfrm>
          <a:prstGeom prst="rect">
            <a:avLst/>
          </a:prstGeom>
          <a:noFill/>
        </p:spPr>
        <p:txBody>
          <a:bodyPr wrap="square" rtlCol="0">
            <a:spAutoFit/>
          </a:bodyPr>
          <a:lstStyle/>
          <a:p>
            <a:pPr lvl="0" algn="r">
              <a:lnSpc>
                <a:spcPct val="120000"/>
              </a:lnSpc>
              <a:spcAft>
                <a:spcPct val="40000"/>
              </a:spcAft>
              <a:buClr>
                <a:srgbClr val="292929"/>
              </a:buClr>
            </a:pPr>
            <a:r>
              <a:rPr lang="en-US" altLang="zh-CN" sz="1600" dirty="0">
                <a:solidFill>
                  <a:srgbClr val="34495E"/>
                </a:solidFill>
                <a:latin typeface="微软雅黑" panose="020B0503020204020204" pitchFamily="34" charset="-122"/>
                <a:ea typeface="微软雅黑" panose="020B0503020204020204" pitchFamily="34" charset="-122"/>
              </a:rPr>
              <a:t>Liu and Jiang (2009): detected the impact on the variance of domestic product oil</a:t>
            </a:r>
          </a:p>
        </p:txBody>
      </p:sp>
      <p:grpSp>
        <p:nvGrpSpPr>
          <p:cNvPr id="40" name="组合 39">
            <a:extLst>
              <a:ext uri="{FF2B5EF4-FFF2-40B4-BE49-F238E27FC236}">
                <a16:creationId xmlns:a16="http://schemas.microsoft.com/office/drawing/2014/main" xmlns="" id="{3778A4CD-321F-4184-841C-309FA3FF6662}"/>
              </a:ext>
            </a:extLst>
          </p:cNvPr>
          <p:cNvGrpSpPr/>
          <p:nvPr/>
        </p:nvGrpSpPr>
        <p:grpSpPr>
          <a:xfrm>
            <a:off x="9412843" y="187549"/>
            <a:ext cx="2517392" cy="335507"/>
            <a:chOff x="9412843" y="187549"/>
            <a:chExt cx="2517392" cy="335507"/>
          </a:xfrm>
        </p:grpSpPr>
        <p:grpSp>
          <p:nvGrpSpPr>
            <p:cNvPr id="41" name="组合 40">
              <a:extLst>
                <a:ext uri="{FF2B5EF4-FFF2-40B4-BE49-F238E27FC236}">
                  <a16:creationId xmlns:a16="http://schemas.microsoft.com/office/drawing/2014/main" xmlns="" id="{D44D250E-6331-427B-B72D-2D8F6BE7EF8F}"/>
                </a:ext>
              </a:extLst>
            </p:cNvPr>
            <p:cNvGrpSpPr/>
            <p:nvPr/>
          </p:nvGrpSpPr>
          <p:grpSpPr>
            <a:xfrm>
              <a:off x="9412843" y="187549"/>
              <a:ext cx="2517392" cy="335507"/>
              <a:chOff x="9412843" y="187549"/>
              <a:chExt cx="2517392" cy="335507"/>
            </a:xfrm>
          </p:grpSpPr>
          <p:sp>
            <p:nvSpPr>
              <p:cNvPr id="44" name="矩形 43">
                <a:extLst>
                  <a:ext uri="{FF2B5EF4-FFF2-40B4-BE49-F238E27FC236}">
                    <a16:creationId xmlns:a16="http://schemas.microsoft.com/office/drawing/2014/main" xmlns="" id="{D552A9EF-B4D0-4B7F-9CC6-9AB9FFA440C2}"/>
                  </a:ext>
                </a:extLst>
              </p:cNvPr>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矩形 45">
                <a:extLst>
                  <a:ext uri="{FF2B5EF4-FFF2-40B4-BE49-F238E27FC236}">
                    <a16:creationId xmlns:a16="http://schemas.microsoft.com/office/drawing/2014/main" xmlns="" id="{A75FB56F-8723-489B-896F-BC9A47F1B4BD}"/>
                  </a:ext>
                </a:extLst>
              </p:cNvPr>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2" name="文本框 9">
              <a:extLst>
                <a:ext uri="{FF2B5EF4-FFF2-40B4-BE49-F238E27FC236}">
                  <a16:creationId xmlns:a16="http://schemas.microsoft.com/office/drawing/2014/main" xmlns="" id="{58B03881-1A72-47B3-B625-1389A148125C}"/>
                </a:ext>
              </a:extLst>
            </p:cNvPr>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One</a:t>
              </a:r>
              <a:endParaRPr lang="zh-CN" altLang="en-US" sz="1400" b="1" dirty="0">
                <a:solidFill>
                  <a:schemeClr val="bg1"/>
                </a:solidFill>
                <a:latin typeface="微软雅黑" pitchFamily="34" charset="-122"/>
                <a:ea typeface="微软雅黑" pitchFamily="34" charset="-122"/>
              </a:endParaRPr>
            </a:p>
          </p:txBody>
        </p:sp>
        <p:sp>
          <p:nvSpPr>
            <p:cNvPr id="43" name="文本框 9">
              <a:extLst>
                <a:ext uri="{FF2B5EF4-FFF2-40B4-BE49-F238E27FC236}">
                  <a16:creationId xmlns:a16="http://schemas.microsoft.com/office/drawing/2014/main" xmlns="" id="{0109C488-2BB3-46CA-8A36-20FEED9BC1F6}"/>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Introduction</a:t>
              </a:r>
              <a:endParaRPr lang="zh-CN" altLang="en-US" sz="1400" b="1" dirty="0">
                <a:solidFill>
                  <a:schemeClr val="bg1"/>
                </a:solidFill>
                <a:latin typeface="微软雅黑" pitchFamily="34" charset="-122"/>
                <a:ea typeface="微软雅黑" pitchFamily="34" charset="-122"/>
              </a:endParaRPr>
            </a:p>
          </p:txBody>
        </p:sp>
      </p:grpSp>
      <p:sp>
        <p:nvSpPr>
          <p:cNvPr id="47" name="TextBox 22">
            <a:extLst>
              <a:ext uri="{FF2B5EF4-FFF2-40B4-BE49-F238E27FC236}">
                <a16:creationId xmlns:a16="http://schemas.microsoft.com/office/drawing/2014/main" xmlns="" id="{5A3A8698-E7DC-488A-BE7B-7BC88300D773}"/>
              </a:ext>
            </a:extLst>
          </p:cNvPr>
          <p:cNvSpPr txBox="1"/>
          <p:nvPr/>
        </p:nvSpPr>
        <p:spPr>
          <a:xfrm>
            <a:off x="985019" y="772786"/>
            <a:ext cx="9145016" cy="369332"/>
          </a:xfrm>
          <a:prstGeom prst="rect">
            <a:avLst/>
          </a:prstGeom>
          <a:noFill/>
        </p:spPr>
        <p:txBody>
          <a:bodyPr wrap="square" rtlCol="0">
            <a:spAutoFit/>
          </a:bodyPr>
          <a:lstStyle/>
          <a:p>
            <a:pPr lvl="0">
              <a:spcAft>
                <a:spcPct val="40000"/>
              </a:spcAft>
              <a:buClr>
                <a:srgbClr val="292929"/>
              </a:buClr>
            </a:pPr>
            <a:r>
              <a:rPr lang="en-US" altLang="zh-CN" u="sng" noProof="1">
                <a:solidFill>
                  <a:srgbClr val="202A36"/>
                </a:solidFill>
                <a:latin typeface="微软雅黑" pitchFamily="34" charset="-122"/>
                <a:ea typeface="微软雅黑" pitchFamily="34" charset="-122"/>
              </a:rPr>
              <a:t>4. Chinese researches on domestic economic responses to international oil prices</a:t>
            </a:r>
          </a:p>
        </p:txBody>
      </p:sp>
      <p:sp>
        <p:nvSpPr>
          <p:cNvPr id="35" name="Freeform 126">
            <a:extLst>
              <a:ext uri="{FF2B5EF4-FFF2-40B4-BE49-F238E27FC236}">
                <a16:creationId xmlns:a16="http://schemas.microsoft.com/office/drawing/2014/main" xmlns="" id="{DDFB213C-E749-41E0-A760-96D432CE3ACD}"/>
              </a:ext>
            </a:extLst>
          </p:cNvPr>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8140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grpId="0" nodeType="withEffect">
                                  <p:stCondLst>
                                    <p:cond delay="140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2" presetClass="entr" presetSubtype="8" fill="hold" grpId="0" nodeType="withEffect">
                                  <p:stCondLst>
                                    <p:cond delay="170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4" fill="hold" grpId="0" nodeType="withEffect">
                                  <p:stCondLst>
                                    <p:cond delay="180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2" fill="hold" grpId="0" nodeType="withEffect">
                                  <p:stCondLst>
                                    <p:cond delay="200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53" presetClass="entr" presetSubtype="16" fill="hold" grpId="0" nodeType="withEffect">
                                  <p:stCondLst>
                                    <p:cond delay="150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par>
                                <p:cTn id="39" presetID="53" presetClass="entr" presetSubtype="16" fill="hold" grpId="0" nodeType="withEffect">
                                  <p:stCondLst>
                                    <p:cond delay="190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par>
                                <p:cTn id="44" presetID="53" presetClass="entr" presetSubtype="16" fill="hold" grpId="0" nodeType="withEffect">
                                  <p:stCondLst>
                                    <p:cond delay="220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par>
                          <p:cTn id="49" fill="hold">
                            <p:stCondLst>
                              <p:cond delay="2700"/>
                            </p:stCondLst>
                            <p:childTnLst>
                              <p:par>
                                <p:cTn id="50" presetID="2" presetClass="entr" presetSubtype="8" decel="10000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0-#ppt_w/2"/>
                                          </p:val>
                                        </p:tav>
                                        <p:tav tm="100000">
                                          <p:val>
                                            <p:strVal val="#ppt_x"/>
                                          </p:val>
                                        </p:tav>
                                      </p:tavLst>
                                    </p:anim>
                                    <p:anim calcmode="lin" valueType="num">
                                      <p:cBhvr additive="base">
                                        <p:cTn id="53" dur="500" fill="hold"/>
                                        <p:tgtEl>
                                          <p:spTgt spid="28"/>
                                        </p:tgtEl>
                                        <p:attrNameLst>
                                          <p:attrName>ppt_y</p:attrName>
                                        </p:attrNameLst>
                                      </p:cBhvr>
                                      <p:tavLst>
                                        <p:tav tm="0">
                                          <p:val>
                                            <p:strVal val="#ppt_y"/>
                                          </p:val>
                                        </p:tav>
                                        <p:tav tm="100000">
                                          <p:val>
                                            <p:strVal val="#ppt_y"/>
                                          </p:val>
                                        </p:tav>
                                      </p:tavLst>
                                    </p:anim>
                                  </p:childTnLst>
                                </p:cTn>
                              </p:par>
                              <p:par>
                                <p:cTn id="54" presetID="2" presetClass="entr" presetSubtype="2" decel="100000" fill="hold" grpId="0" nodeType="withEffect">
                                  <p:stCondLst>
                                    <p:cond delay="20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500" fill="hold"/>
                                        <p:tgtEl>
                                          <p:spTgt spid="30"/>
                                        </p:tgtEl>
                                        <p:attrNameLst>
                                          <p:attrName>ppt_x</p:attrName>
                                        </p:attrNameLst>
                                      </p:cBhvr>
                                      <p:tavLst>
                                        <p:tav tm="0">
                                          <p:val>
                                            <p:strVal val="1+#ppt_w/2"/>
                                          </p:val>
                                        </p:tav>
                                        <p:tav tm="100000">
                                          <p:val>
                                            <p:strVal val="#ppt_x"/>
                                          </p:val>
                                        </p:tav>
                                      </p:tavLst>
                                    </p:anim>
                                    <p:anim calcmode="lin" valueType="num">
                                      <p:cBhvr additive="base">
                                        <p:cTn id="57" dur="500" fill="hold"/>
                                        <p:tgtEl>
                                          <p:spTgt spid="3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300"/>
                                  </p:stCondLst>
                                  <p:childTnLst>
                                    <p:set>
                                      <p:cBhvr>
                                        <p:cTn id="59" dur="1" fill="hold">
                                          <p:stCondLst>
                                            <p:cond delay="0"/>
                                          </p:stCondLst>
                                        </p:cTn>
                                        <p:tgtEl>
                                          <p:spTgt spid="31"/>
                                        </p:tgtEl>
                                        <p:attrNameLst>
                                          <p:attrName>style.visibility</p:attrName>
                                        </p:attrNameLst>
                                      </p:cBhvr>
                                      <p:to>
                                        <p:strVal val="visible"/>
                                      </p:to>
                                    </p:set>
                                    <p:anim calcmode="lin" valueType="num">
                                      <p:cBhvr additive="base">
                                        <p:cTn id="60" dur="500" fill="hold"/>
                                        <p:tgtEl>
                                          <p:spTgt spid="31"/>
                                        </p:tgtEl>
                                        <p:attrNameLst>
                                          <p:attrName>ppt_x</p:attrName>
                                        </p:attrNameLst>
                                      </p:cBhvr>
                                      <p:tavLst>
                                        <p:tav tm="0">
                                          <p:val>
                                            <p:strVal val="1+#ppt_w/2"/>
                                          </p:val>
                                        </p:tav>
                                        <p:tav tm="100000">
                                          <p:val>
                                            <p:strVal val="#ppt_x"/>
                                          </p:val>
                                        </p:tav>
                                      </p:tavLst>
                                    </p:anim>
                                    <p:anim calcmode="lin" valueType="num">
                                      <p:cBhvr additive="base">
                                        <p:cTn id="61" dur="500" fill="hold"/>
                                        <p:tgtEl>
                                          <p:spTgt spid="31"/>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40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500" fill="hold"/>
                                        <p:tgtEl>
                                          <p:spTgt spid="32"/>
                                        </p:tgtEl>
                                        <p:attrNameLst>
                                          <p:attrName>ppt_x</p:attrName>
                                        </p:attrNameLst>
                                      </p:cBhvr>
                                      <p:tavLst>
                                        <p:tav tm="0">
                                          <p:val>
                                            <p:strVal val="0-#ppt_w/2"/>
                                          </p:val>
                                        </p:tav>
                                        <p:tav tm="100000">
                                          <p:val>
                                            <p:strVal val="#ppt_x"/>
                                          </p:val>
                                        </p:tav>
                                      </p:tavLst>
                                    </p:anim>
                                    <p:anim calcmode="lin" valueType="num">
                                      <p:cBhvr additive="base">
                                        <p:cTn id="65"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20" grpId="0" animBg="1"/>
      <p:bldP spid="21" grpId="0" animBg="1"/>
      <p:bldP spid="22" grpId="0" animBg="1"/>
      <p:bldP spid="24" grpId="0" animBg="1"/>
      <p:bldP spid="25" grpId="0" animBg="1"/>
      <p:bldP spid="27" grpId="0" animBg="1"/>
      <p:bldP spid="28"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8" y="188640"/>
            <a:ext cx="2639349"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Objective of the study</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3093" y="2276872"/>
            <a:ext cx="264989" cy="1620772"/>
          </a:xfrm>
          <a:prstGeom prst="rect">
            <a:avLst/>
          </a:prstGeom>
          <a:solidFill>
            <a:srgbClr val="FB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953278" y="2276872"/>
            <a:ext cx="264989" cy="1620772"/>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1408367" y="1540380"/>
            <a:ext cx="1736892" cy="1767104"/>
            <a:chOff x="471707" y="1675770"/>
            <a:chExt cx="2158455" cy="2196000"/>
          </a:xfrm>
          <a:solidFill>
            <a:srgbClr val="202A36"/>
          </a:solidFill>
        </p:grpSpPr>
        <p:grpSp>
          <p:nvGrpSpPr>
            <p:cNvPr id="33" name="组合 32"/>
            <p:cNvGrpSpPr>
              <a:grpSpLocks noChangeAspect="1"/>
            </p:cNvGrpSpPr>
            <p:nvPr/>
          </p:nvGrpSpPr>
          <p:grpSpPr>
            <a:xfrm>
              <a:off x="471707" y="1675770"/>
              <a:ext cx="2158455" cy="2196000"/>
              <a:chOff x="5397500" y="5734050"/>
              <a:chExt cx="365125" cy="371476"/>
            </a:xfrm>
            <a:grpFill/>
          </p:grpSpPr>
          <p:sp>
            <p:nvSpPr>
              <p:cNvPr id="37"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38"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39"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 name="组合 33"/>
            <p:cNvGrpSpPr>
              <a:grpSpLocks noChangeAspect="1"/>
            </p:cNvGrpSpPr>
            <p:nvPr/>
          </p:nvGrpSpPr>
          <p:grpSpPr>
            <a:xfrm>
              <a:off x="1735995" y="2108076"/>
              <a:ext cx="462003" cy="468000"/>
              <a:chOff x="2665061" y="4979202"/>
              <a:chExt cx="284308" cy="288000"/>
            </a:xfrm>
            <a:grpFill/>
          </p:grpSpPr>
          <p:sp>
            <p:nvSpPr>
              <p:cNvPr id="35"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36" name="Freeform 933"/>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40" name="组合 39"/>
          <p:cNvGrpSpPr/>
          <p:nvPr/>
        </p:nvGrpSpPr>
        <p:grpSpPr>
          <a:xfrm>
            <a:off x="2225399" y="4559634"/>
            <a:ext cx="1054008" cy="1072342"/>
            <a:chOff x="478903" y="4355475"/>
            <a:chExt cx="2158455" cy="2196000"/>
          </a:xfrm>
          <a:solidFill>
            <a:srgbClr val="34495E"/>
          </a:solidFill>
        </p:grpSpPr>
        <p:grpSp>
          <p:nvGrpSpPr>
            <p:cNvPr id="41" name="组合 40"/>
            <p:cNvGrpSpPr>
              <a:grpSpLocks noChangeAspect="1"/>
            </p:cNvGrpSpPr>
            <p:nvPr/>
          </p:nvGrpSpPr>
          <p:grpSpPr>
            <a:xfrm>
              <a:off x="1795203" y="4733005"/>
              <a:ext cx="366333" cy="576008"/>
              <a:chOff x="2257888" y="5547125"/>
              <a:chExt cx="137373" cy="216003"/>
            </a:xfrm>
            <a:grpFill/>
          </p:grpSpPr>
          <p:sp>
            <p:nvSpPr>
              <p:cNvPr id="47" name="Freeform 69"/>
              <p:cNvSpPr>
                <a:spLocks/>
              </p:cNvSpPr>
              <p:nvPr/>
            </p:nvSpPr>
            <p:spPr bwMode="auto">
              <a:xfrm>
                <a:off x="2257888" y="5547125"/>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48" name="Freeform 70"/>
              <p:cNvSpPr>
                <a:spLocks/>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42" name="组合 41"/>
            <p:cNvGrpSpPr>
              <a:grpSpLocks noChangeAspect="1"/>
            </p:cNvGrpSpPr>
            <p:nvPr/>
          </p:nvGrpSpPr>
          <p:grpSpPr>
            <a:xfrm>
              <a:off x="478903" y="4355475"/>
              <a:ext cx="2158455" cy="2196000"/>
              <a:chOff x="5397500" y="5734050"/>
              <a:chExt cx="365125" cy="371476"/>
            </a:xfrm>
            <a:grpFill/>
          </p:grpSpPr>
          <p:sp>
            <p:nvSpPr>
              <p:cNvPr id="43"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44"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46"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sp>
        <p:nvSpPr>
          <p:cNvPr id="50" name="矩形 47"/>
          <p:cNvSpPr>
            <a:spLocks noChangeArrowheads="1"/>
          </p:cNvSpPr>
          <p:nvPr/>
        </p:nvSpPr>
        <p:spPr bwMode="auto">
          <a:xfrm>
            <a:off x="3505299" y="1273878"/>
            <a:ext cx="7299765" cy="23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800" dirty="0">
                <a:solidFill>
                  <a:srgbClr val="202A36"/>
                </a:solidFill>
                <a:sym typeface="微软雅黑" pitchFamily="34" charset="-122"/>
              </a:rPr>
              <a:t>To provide </a:t>
            </a:r>
            <a:r>
              <a:rPr lang="en-US" altLang="zh-CN" sz="2000" b="1" dirty="0">
                <a:solidFill>
                  <a:srgbClr val="FBC301"/>
                </a:solidFill>
                <a:sym typeface="微软雅黑" pitchFamily="34" charset="-122"/>
              </a:rPr>
              <a:t>predictions on influencing significance</a:t>
            </a:r>
            <a:r>
              <a:rPr lang="en-US" altLang="zh-CN" sz="1800" dirty="0">
                <a:solidFill>
                  <a:srgbClr val="FBC301"/>
                </a:solidFill>
                <a:sym typeface="微软雅黑" pitchFamily="34" charset="-122"/>
              </a:rPr>
              <a:t> </a:t>
            </a:r>
            <a:r>
              <a:rPr lang="en-US" altLang="zh-CN" sz="1800" dirty="0">
                <a:solidFill>
                  <a:srgbClr val="202A36"/>
                </a:solidFill>
                <a:sym typeface="微软雅黑" pitchFamily="34" charset="-122"/>
              </a:rPr>
              <a:t>of international oil price toward Chinese macroeconomy in better accuracy and make certain </a:t>
            </a:r>
            <a:r>
              <a:rPr lang="en-US" altLang="zh-CN" sz="2000" b="1" dirty="0">
                <a:solidFill>
                  <a:srgbClr val="FBC301"/>
                </a:solidFill>
                <a:sym typeface="微软雅黑" pitchFamily="34" charset="-122"/>
              </a:rPr>
              <a:t>comparison among various relationships between crude oil price</a:t>
            </a:r>
            <a:r>
              <a:rPr lang="en-US" altLang="zh-CN" sz="1800" dirty="0">
                <a:solidFill>
                  <a:srgbClr val="202A36"/>
                </a:solidFill>
                <a:sym typeface="微软雅黑" pitchFamily="34" charset="-122"/>
              </a:rPr>
              <a:t> in global market </a:t>
            </a:r>
            <a:r>
              <a:rPr lang="en-US" altLang="zh-CN" sz="2000" b="1" dirty="0">
                <a:solidFill>
                  <a:srgbClr val="FBC301"/>
                </a:solidFill>
                <a:sym typeface="微软雅黑" pitchFamily="34" charset="-122"/>
              </a:rPr>
              <a:t>and different economic indicators</a:t>
            </a:r>
            <a:r>
              <a:rPr lang="en-US" altLang="zh-CN" sz="1800" dirty="0">
                <a:solidFill>
                  <a:srgbClr val="FBC301"/>
                </a:solidFill>
                <a:sym typeface="微软雅黑" pitchFamily="34" charset="-122"/>
              </a:rPr>
              <a:t> </a:t>
            </a:r>
            <a:r>
              <a:rPr lang="en-US" altLang="zh-CN" sz="1800" dirty="0">
                <a:solidFill>
                  <a:srgbClr val="202A36"/>
                </a:solidFill>
                <a:sym typeface="微软雅黑" pitchFamily="34" charset="-122"/>
              </a:rPr>
              <a:t>in respect of significance</a:t>
            </a:r>
            <a:r>
              <a:rPr lang="en-US" altLang="zh-CN" sz="1800" dirty="0">
                <a:solidFill>
                  <a:schemeClr val="tx1">
                    <a:lumMod val="65000"/>
                    <a:lumOff val="35000"/>
                  </a:schemeClr>
                </a:solidFill>
                <a:sym typeface="微软雅黑" pitchFamily="34" charset="-122"/>
              </a:rPr>
              <a:t> </a:t>
            </a:r>
            <a:endParaRPr lang="zh-CN" altLang="en-US" sz="1800" dirty="0">
              <a:solidFill>
                <a:schemeClr val="tx1">
                  <a:lumMod val="65000"/>
                  <a:lumOff val="35000"/>
                </a:schemeClr>
              </a:solidFill>
              <a:sym typeface="微软雅黑" pitchFamily="34" charset="-122"/>
            </a:endParaRPr>
          </a:p>
        </p:txBody>
      </p:sp>
      <p:sp>
        <p:nvSpPr>
          <p:cNvPr id="54" name="矩形 47"/>
          <p:cNvSpPr>
            <a:spLocks noChangeArrowheads="1"/>
          </p:cNvSpPr>
          <p:nvPr/>
        </p:nvSpPr>
        <p:spPr bwMode="auto">
          <a:xfrm>
            <a:off x="3505299" y="4579247"/>
            <a:ext cx="7815849" cy="115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en-US" altLang="zh-CN" sz="1600" dirty="0">
                <a:solidFill>
                  <a:schemeClr val="tx1">
                    <a:lumMod val="65000"/>
                    <a:lumOff val="35000"/>
                  </a:schemeClr>
                </a:solidFill>
                <a:sym typeface="微软雅黑" pitchFamily="34" charset="-122"/>
              </a:rPr>
              <a:t>The impact of oil prices toward gross national production and inflation are investigated and the mutual influences among the three variables are also tested </a:t>
            </a:r>
          </a:p>
        </p:txBody>
      </p:sp>
      <p:grpSp>
        <p:nvGrpSpPr>
          <p:cNvPr id="69" name="组合 68">
            <a:extLst>
              <a:ext uri="{FF2B5EF4-FFF2-40B4-BE49-F238E27FC236}">
                <a16:creationId xmlns:a16="http://schemas.microsoft.com/office/drawing/2014/main" xmlns="" id="{1F003CEF-15C5-4555-A6AA-AC5158CD3C3A}"/>
              </a:ext>
            </a:extLst>
          </p:cNvPr>
          <p:cNvGrpSpPr/>
          <p:nvPr/>
        </p:nvGrpSpPr>
        <p:grpSpPr>
          <a:xfrm>
            <a:off x="9412843" y="187549"/>
            <a:ext cx="2517392" cy="335507"/>
            <a:chOff x="9412843" y="187549"/>
            <a:chExt cx="2517392" cy="335507"/>
          </a:xfrm>
        </p:grpSpPr>
        <p:grpSp>
          <p:nvGrpSpPr>
            <p:cNvPr id="70" name="组合 69">
              <a:extLst>
                <a:ext uri="{FF2B5EF4-FFF2-40B4-BE49-F238E27FC236}">
                  <a16:creationId xmlns:a16="http://schemas.microsoft.com/office/drawing/2014/main" xmlns="" id="{3D0EF179-EAB7-4709-AFB5-C476E1F56814}"/>
                </a:ext>
              </a:extLst>
            </p:cNvPr>
            <p:cNvGrpSpPr/>
            <p:nvPr/>
          </p:nvGrpSpPr>
          <p:grpSpPr>
            <a:xfrm>
              <a:off x="9412843" y="187549"/>
              <a:ext cx="2517392" cy="335507"/>
              <a:chOff x="9412843" y="187549"/>
              <a:chExt cx="2517392" cy="335507"/>
            </a:xfrm>
          </p:grpSpPr>
          <p:sp>
            <p:nvSpPr>
              <p:cNvPr id="73" name="矩形 72">
                <a:extLst>
                  <a:ext uri="{FF2B5EF4-FFF2-40B4-BE49-F238E27FC236}">
                    <a16:creationId xmlns:a16="http://schemas.microsoft.com/office/drawing/2014/main" xmlns="" id="{B6D572DF-A82F-4E61-87D3-E440D072D48C}"/>
                  </a:ext>
                </a:extLst>
              </p:cNvPr>
              <p:cNvSpPr/>
              <p:nvPr/>
            </p:nvSpPr>
            <p:spPr>
              <a:xfrm>
                <a:off x="9412843" y="187549"/>
                <a:ext cx="933216" cy="33550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4" name="矩形 73">
                <a:extLst>
                  <a:ext uri="{FF2B5EF4-FFF2-40B4-BE49-F238E27FC236}">
                    <a16:creationId xmlns:a16="http://schemas.microsoft.com/office/drawing/2014/main" xmlns="" id="{C82F5E54-E414-455E-A83D-5880E7158426}"/>
                  </a:ext>
                </a:extLst>
              </p:cNvPr>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71" name="文本框 9">
              <a:extLst>
                <a:ext uri="{FF2B5EF4-FFF2-40B4-BE49-F238E27FC236}">
                  <a16:creationId xmlns:a16="http://schemas.microsoft.com/office/drawing/2014/main" xmlns="" id="{790171F2-4CC2-4135-8F01-62B44C4770E9}"/>
                </a:ext>
              </a:extLst>
            </p:cNvPr>
            <p:cNvSpPr txBox="1"/>
            <p:nvPr/>
          </p:nvSpPr>
          <p:spPr>
            <a:xfrm>
              <a:off x="9412843" y="232493"/>
              <a:ext cx="93321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Part One</a:t>
              </a:r>
              <a:endParaRPr lang="zh-CN" altLang="en-US" sz="1400" b="1" dirty="0">
                <a:solidFill>
                  <a:schemeClr val="bg1"/>
                </a:solidFill>
                <a:latin typeface="微软雅黑" pitchFamily="34" charset="-122"/>
                <a:ea typeface="微软雅黑" pitchFamily="34" charset="-122"/>
              </a:endParaRPr>
            </a:p>
          </p:txBody>
        </p:sp>
        <p:sp>
          <p:nvSpPr>
            <p:cNvPr id="72" name="文本框 9">
              <a:extLst>
                <a:ext uri="{FF2B5EF4-FFF2-40B4-BE49-F238E27FC236}">
                  <a16:creationId xmlns:a16="http://schemas.microsoft.com/office/drawing/2014/main" xmlns="" id="{CD5D1088-E5BE-4FD7-A683-F9D3687371A1}"/>
                </a:ext>
              </a:extLst>
            </p:cNvPr>
            <p:cNvSpPr txBox="1"/>
            <p:nvPr/>
          </p:nvSpPr>
          <p:spPr>
            <a:xfrm>
              <a:off x="10305912" y="226623"/>
              <a:ext cx="1584176" cy="284693"/>
            </a:xfrm>
            <a:prstGeom prst="rect">
              <a:avLst/>
            </a:prstGeom>
            <a:noFill/>
          </p:spPr>
          <p:txBody>
            <a:bodyPr wrap="square" lIns="68580" tIns="34290" rIns="68580" bIns="34290" rtlCol="0">
              <a:spAutoFit/>
            </a:bodyPr>
            <a:lstStyle/>
            <a:p>
              <a:pPr marL="0" lvl="1" algn="ctr"/>
              <a:r>
                <a:rPr lang="en-US" altLang="zh-CN" sz="1400" b="1" dirty="0">
                  <a:solidFill>
                    <a:schemeClr val="bg1"/>
                  </a:solidFill>
                  <a:latin typeface="微软雅黑" pitchFamily="34" charset="-122"/>
                  <a:ea typeface="微软雅黑" pitchFamily="34" charset="-122"/>
                </a:rPr>
                <a:t>Introduction</a:t>
              </a:r>
              <a:endParaRPr lang="zh-CN" altLang="en-US" sz="1400" b="1" dirty="0">
                <a:solidFill>
                  <a:schemeClr val="bg1"/>
                </a:solidFill>
                <a:latin typeface="微软雅黑" pitchFamily="34" charset="-122"/>
                <a:ea typeface="微软雅黑" pitchFamily="34" charset="-122"/>
              </a:endParaRPr>
            </a:p>
          </p:txBody>
        </p:sp>
      </p:grpSp>
      <p:sp>
        <p:nvSpPr>
          <p:cNvPr id="75" name="Freeform 126">
            <a:extLst>
              <a:ext uri="{FF2B5EF4-FFF2-40B4-BE49-F238E27FC236}">
                <a16:creationId xmlns:a16="http://schemas.microsoft.com/office/drawing/2014/main" xmlns="" id="{66FDF322-A25D-49AB-A4BF-279A17E14C71}"/>
              </a:ext>
            </a:extLst>
          </p:cNvPr>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2063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350" fill="hold"/>
                                        <p:tgtEl>
                                          <p:spTgt spid="32"/>
                                        </p:tgtEl>
                                        <p:attrNameLst>
                                          <p:attrName>ppt_w</p:attrName>
                                        </p:attrNameLst>
                                      </p:cBhvr>
                                      <p:tavLst>
                                        <p:tav tm="0">
                                          <p:val>
                                            <p:fltVal val="0"/>
                                          </p:val>
                                        </p:tav>
                                        <p:tav tm="100000">
                                          <p:val>
                                            <p:strVal val="#ppt_w"/>
                                          </p:val>
                                        </p:tav>
                                      </p:tavLst>
                                    </p:anim>
                                    <p:anim calcmode="lin" valueType="num">
                                      <p:cBhvr>
                                        <p:cTn id="8" dur="350" fill="hold"/>
                                        <p:tgtEl>
                                          <p:spTgt spid="32"/>
                                        </p:tgtEl>
                                        <p:attrNameLst>
                                          <p:attrName>ppt_h</p:attrName>
                                        </p:attrNameLst>
                                      </p:cBhvr>
                                      <p:tavLst>
                                        <p:tav tm="0">
                                          <p:val>
                                            <p:fltVal val="0"/>
                                          </p:val>
                                        </p:tav>
                                        <p:tav tm="100000">
                                          <p:val>
                                            <p:strVal val="#ppt_h"/>
                                          </p:val>
                                        </p:tav>
                                      </p:tavLst>
                                    </p:anim>
                                    <p:animEffect transition="in" filter="fade">
                                      <p:cBhvr>
                                        <p:cTn id="9" dur="350"/>
                                        <p:tgtEl>
                                          <p:spTgt spid="32"/>
                                        </p:tgtEl>
                                      </p:cBhvr>
                                    </p:animEffect>
                                  </p:childTnLst>
                                </p:cTn>
                              </p:par>
                            </p:childTnLst>
                          </p:cTn>
                        </p:par>
                        <p:par>
                          <p:cTn id="10" fill="hold">
                            <p:stCondLst>
                              <p:cond delay="350"/>
                            </p:stCondLst>
                            <p:childTnLst>
                              <p:par>
                                <p:cTn id="11" presetID="10" presetClass="entr" presetSubtype="0"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850"/>
                            </p:stCondLst>
                            <p:childTnLst>
                              <p:par>
                                <p:cTn id="15" presetID="53" presetClass="entr" presetSubtype="16" fill="hold" nodeType="afterEffect">
                                  <p:stCondLst>
                                    <p:cond delay="10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350" fill="hold"/>
                                        <p:tgtEl>
                                          <p:spTgt spid="40"/>
                                        </p:tgtEl>
                                        <p:attrNameLst>
                                          <p:attrName>ppt_w</p:attrName>
                                        </p:attrNameLst>
                                      </p:cBhvr>
                                      <p:tavLst>
                                        <p:tav tm="0">
                                          <p:val>
                                            <p:fltVal val="0"/>
                                          </p:val>
                                        </p:tav>
                                        <p:tav tm="100000">
                                          <p:val>
                                            <p:strVal val="#ppt_w"/>
                                          </p:val>
                                        </p:tav>
                                      </p:tavLst>
                                    </p:anim>
                                    <p:anim calcmode="lin" valueType="num">
                                      <p:cBhvr>
                                        <p:cTn id="18" dur="350" fill="hold"/>
                                        <p:tgtEl>
                                          <p:spTgt spid="40"/>
                                        </p:tgtEl>
                                        <p:attrNameLst>
                                          <p:attrName>ppt_h</p:attrName>
                                        </p:attrNameLst>
                                      </p:cBhvr>
                                      <p:tavLst>
                                        <p:tav tm="0">
                                          <p:val>
                                            <p:fltVal val="0"/>
                                          </p:val>
                                        </p:tav>
                                        <p:tav tm="100000">
                                          <p:val>
                                            <p:strVal val="#ppt_h"/>
                                          </p:val>
                                        </p:tav>
                                      </p:tavLst>
                                    </p:anim>
                                    <p:animEffect transition="in" filter="fade">
                                      <p:cBhvr>
                                        <p:cTn id="19" dur="350"/>
                                        <p:tgtEl>
                                          <p:spTgt spid="40"/>
                                        </p:tgtEl>
                                      </p:cBhvr>
                                    </p:animEffect>
                                  </p:childTnLst>
                                </p:cTn>
                              </p:par>
                            </p:childTnLst>
                          </p:cTn>
                        </p:par>
                        <p:par>
                          <p:cTn id="20" fill="hold">
                            <p:stCondLst>
                              <p:cond delay="2200"/>
                            </p:stCondLst>
                            <p:childTnLst>
                              <p:par>
                                <p:cTn id="21" presetID="10" presetClass="entr" presetSubtype="0"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1328</TotalTime>
  <Words>3157</Words>
  <Application>Microsoft Macintosh PowerPoint</Application>
  <PresentationFormat>自定义</PresentationFormat>
  <Paragraphs>314</Paragraphs>
  <Slides>31</Slides>
  <Notes>31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31</vt:i4>
      </vt:variant>
    </vt:vector>
  </HeadingPairs>
  <TitlesOfParts>
    <vt:vector size="45" baseType="lpstr">
      <vt:lpstr>Bebas Neue</vt:lpstr>
      <vt:lpstr>Calibri</vt:lpstr>
      <vt:lpstr>Cambria Math</vt:lpstr>
      <vt:lpstr>Gill Sans</vt:lpstr>
      <vt:lpstr>Impact MT Std</vt:lpstr>
      <vt:lpstr>Lato Light</vt:lpstr>
      <vt:lpstr>Mangal</vt:lpstr>
      <vt:lpstr>Times New Roman</vt:lpstr>
      <vt:lpstr>等线</vt:lpstr>
      <vt:lpstr>华文黑体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ekarch</cp:lastModifiedBy>
  <cp:revision>754</cp:revision>
  <dcterms:created xsi:type="dcterms:W3CDTF">2015-12-03T10:50:49Z</dcterms:created>
  <dcterms:modified xsi:type="dcterms:W3CDTF">2018-05-15T18:08:47Z</dcterms:modified>
</cp:coreProperties>
</file>